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312" r:id="rId3"/>
    <p:sldId id="302" r:id="rId4"/>
    <p:sldId id="262" r:id="rId5"/>
    <p:sldId id="304" r:id="rId6"/>
    <p:sldId id="305" r:id="rId7"/>
    <p:sldId id="306" r:id="rId8"/>
    <p:sldId id="307" r:id="rId9"/>
    <p:sldId id="308" r:id="rId10"/>
    <p:sldId id="309" r:id="rId11"/>
    <p:sldId id="314" r:id="rId12"/>
    <p:sldId id="315" r:id="rId13"/>
    <p:sldId id="316" r:id="rId14"/>
    <p:sldId id="317" r:id="rId15"/>
    <p:sldId id="311" r:id="rId16"/>
    <p:sldId id="313" r:id="rId17"/>
    <p:sldId id="260" r:id="rId18"/>
    <p:sldId id="261" r:id="rId19"/>
    <p:sldId id="319" r:id="rId20"/>
    <p:sldId id="31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2B953F"/>
    <a:srgbClr val="193F25"/>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24" autoAdjust="0"/>
  </p:normalViewPr>
  <p:slideViewPr>
    <p:cSldViewPr snapToGrid="0" snapToObjects="1">
      <p:cViewPr varScale="1">
        <p:scale>
          <a:sx n="99" d="100"/>
          <a:sy n="99" d="100"/>
        </p:scale>
        <p:origin x="988"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AF321A-04E1-4700-8192-D6298EF1B42A}" type="datetimeFigureOut">
              <a:rPr lang="en-US" smtClean="0"/>
              <a:pPr/>
              <a:t>5/14/2026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5AD81-81BA-492B-A5C4-70F9B14B16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85AD81-81BA-492B-A5C4-70F9B14B163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85AD81-81BA-492B-A5C4-70F9B14B1633}"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85AD81-81BA-492B-A5C4-70F9B14B1633}" type="slidenum">
              <a:rPr lang="en-US" smtClean="0"/>
              <a:pPr/>
              <a:t>19</a:t>
            </a:fld>
            <a:endParaRPr lang="en-US"/>
          </a:p>
        </p:txBody>
      </p:sp>
    </p:spTree>
    <p:extLst>
      <p:ext uri="{BB962C8B-B14F-4D97-AF65-F5344CB8AC3E}">
        <p14:creationId xmlns:p14="http://schemas.microsoft.com/office/powerpoint/2010/main" val="359254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pPr/>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pPr/>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pPr/>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pPr/>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pPr/>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pPr/>
              <a:t>5/14/2026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pPr/>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Ishaq.eco@pu.edu.pk"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4.gif"/><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4a"/><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e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2.jpeg"/><Relationship Id="rId5" Type="http://schemas.openxmlformats.org/officeDocument/2006/relationships/image" Target="../media/image31.gif"/><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hyperlink" Target="mailto:ishaq.eco@pu.edu.p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4.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5.gif"/><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srcRect/>
          <a:stretch>
            <a:fillRect/>
          </a:stretch>
        </p:blipFill>
        <p:spPr bwMode="auto">
          <a:xfrm>
            <a:off x="0" y="3135954"/>
            <a:ext cx="9144000" cy="3532488"/>
          </a:xfrm>
          <a:prstGeom prst="rect">
            <a:avLst/>
          </a:prstGeom>
          <a:noFill/>
          <a:ln w="9525">
            <a:noFill/>
            <a:miter lim="800000"/>
            <a:headEnd/>
            <a:tailEnd/>
          </a:ln>
          <a:effectLst/>
        </p:spPr>
      </p:pic>
      <p:sp>
        <p:nvSpPr>
          <p:cNvPr id="2" name="TextBox 1"/>
          <p:cNvSpPr txBox="1"/>
          <p:nvPr/>
        </p:nvSpPr>
        <p:spPr>
          <a:xfrm>
            <a:off x="44244" y="455717"/>
            <a:ext cx="9143999" cy="1015663"/>
          </a:xfrm>
          <a:prstGeom prst="rect">
            <a:avLst/>
          </a:prstGeom>
          <a:noFill/>
        </p:spPr>
        <p:txBody>
          <a:bodyPr wrap="square">
            <a:spAutoFit/>
          </a:bodyPr>
          <a:lstStyle/>
          <a:p>
            <a:pPr algn="ctr"/>
            <a:r>
              <a:rPr sz="3000" b="1" dirty="0">
                <a:ln w="1905"/>
                <a:solidFill>
                  <a:srgbClr val="003300"/>
                </a:solidFill>
                <a:effectLst>
                  <a:innerShdw blurRad="69850" dist="43180" dir="5400000">
                    <a:srgbClr val="000000">
                      <a:alpha val="65000"/>
                    </a:srgbClr>
                  </a:innerShdw>
                </a:effectLst>
              </a:rPr>
              <a:t>Social Exclusion and Economic Challenges Faced
by Khawaja Sira Individuals in Lahore</a:t>
            </a:r>
          </a:p>
        </p:txBody>
      </p:sp>
      <p:sp>
        <p:nvSpPr>
          <p:cNvPr id="3" name="TextBox 2"/>
          <p:cNvSpPr txBox="1"/>
          <p:nvPr/>
        </p:nvSpPr>
        <p:spPr>
          <a:xfrm>
            <a:off x="1834527" y="1607574"/>
            <a:ext cx="5707626" cy="1384995"/>
          </a:xfrm>
          <a:prstGeom prst="rect">
            <a:avLst/>
          </a:prstGeom>
          <a:noFill/>
        </p:spPr>
        <p:txBody>
          <a:bodyPr wrap="square">
            <a:spAutoFit/>
          </a:bodyPr>
          <a:lstStyle/>
          <a:p>
            <a:pPr algn="ctr"/>
            <a:r>
              <a:rPr lang="en-US" sz="2400" b="1" dirty="0">
                <a:solidFill>
                  <a:srgbClr val="002060"/>
                </a:solidFill>
                <a:latin typeface="Arial" pitchFamily="34" charset="0"/>
                <a:cs typeface="Arial" pitchFamily="34" charset="0"/>
              </a:rPr>
              <a:t>MUHAMMAD ISHAQ</a:t>
            </a:r>
            <a:r>
              <a:rPr sz="1800" b="1" dirty="0">
                <a:latin typeface="Arial" pitchFamily="34" charset="0"/>
                <a:cs typeface="Arial" pitchFamily="34" charset="0"/>
              </a:rPr>
              <a:t>
</a:t>
            </a:r>
            <a:r>
              <a:rPr lang="en-US" sz="2000" b="1" dirty="0"/>
              <a:t>University of the Punjab, Lahore</a:t>
            </a:r>
            <a:br>
              <a:rPr lang="en-US" sz="2000" b="1" dirty="0"/>
            </a:br>
            <a:r>
              <a:rPr lang="en-US" sz="2000" b="1" dirty="0" err="1"/>
              <a:t>M.Phil</a:t>
            </a:r>
            <a:r>
              <a:rPr lang="en-US" sz="2000" b="1" dirty="0"/>
              <a:t> Political Science</a:t>
            </a:r>
          </a:p>
          <a:p>
            <a:pPr algn="ctr"/>
            <a:r>
              <a:rPr lang="en-US" sz="2000" b="1" dirty="0">
                <a:latin typeface="Arial" pitchFamily="34" charset="0"/>
                <a:cs typeface="Arial" pitchFamily="34" charset="0"/>
                <a:hlinkClick r:id="rId6"/>
              </a:rPr>
              <a:t>Ishaq.eco@pu.edu.pk</a:t>
            </a:r>
            <a:r>
              <a:rPr lang="en-US" sz="2000" b="1" dirty="0">
                <a:latin typeface="Arial" pitchFamily="34" charset="0"/>
                <a:cs typeface="Arial" pitchFamily="34" charset="0"/>
              </a:rPr>
              <a:t> </a:t>
            </a:r>
            <a:endParaRPr sz="1800" b="1" dirty="0">
              <a:latin typeface="Arial" pitchFamily="34" charset="0"/>
              <a:cs typeface="Arial" pitchFamily="34" charset="0"/>
            </a:endParaRPr>
          </a:p>
        </p:txBody>
      </p:sp>
      <p:pic>
        <p:nvPicPr>
          <p:cNvPr id="2051" name="Picture 3"/>
          <p:cNvPicPr>
            <a:picLocks noChangeAspect="1" noChangeArrowheads="1"/>
          </p:cNvPicPr>
          <p:nvPr/>
        </p:nvPicPr>
        <p:blipFill>
          <a:blip r:embed="rId7"/>
          <a:srcRect/>
          <a:stretch>
            <a:fillRect/>
          </a:stretch>
        </p:blipFill>
        <p:spPr bwMode="auto">
          <a:xfrm>
            <a:off x="7542153" y="5092700"/>
            <a:ext cx="1601846" cy="1765299"/>
          </a:xfrm>
          <a:prstGeom prst="rect">
            <a:avLst/>
          </a:prstGeom>
          <a:noFill/>
          <a:ln w="9525">
            <a:noFill/>
            <a:miter lim="800000"/>
            <a:headEnd/>
            <a:tailEnd/>
          </a:ln>
          <a:effectLst/>
        </p:spPr>
      </p:pic>
      <p:sp>
        <p:nvSpPr>
          <p:cNvPr id="6" name="Rectangle 5"/>
          <p:cNvSpPr/>
          <p:nvPr/>
        </p:nvSpPr>
        <p:spPr>
          <a:xfrm>
            <a:off x="0" y="6668442"/>
            <a:ext cx="1272806" cy="189557"/>
          </a:xfrm>
          <a:prstGeom prst="rect">
            <a:avLst/>
          </a:prstGeom>
          <a:solidFill>
            <a:srgbClr val="E4030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1272806" y="6668442"/>
            <a:ext cx="1219200" cy="189557"/>
          </a:xfrm>
          <a:prstGeom prst="rect">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2492006" y="6668442"/>
            <a:ext cx="1219200" cy="189557"/>
          </a:xfrm>
          <a:prstGeom prst="rect">
            <a:avLst/>
          </a:prstGeom>
          <a:solidFill>
            <a:srgbClr val="FFE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3711206" y="6668442"/>
            <a:ext cx="1219200" cy="189557"/>
          </a:xfrm>
          <a:prstGeom prst="rect">
            <a:avLst/>
          </a:prstGeom>
          <a:solidFill>
            <a:srgbClr val="0080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4930406" y="6668442"/>
            <a:ext cx="1219200" cy="189557"/>
          </a:xfrm>
          <a:prstGeom prst="rect">
            <a:avLst/>
          </a:prstGeom>
          <a:solidFill>
            <a:srgbClr val="004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a:xfrm>
            <a:off x="6149605" y="6668442"/>
            <a:ext cx="1392547" cy="189557"/>
          </a:xfrm>
          <a:prstGeom prst="rect">
            <a:avLst/>
          </a:prstGeom>
          <a:solidFill>
            <a:srgbClr val="750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Title Slide">
            <a:hlinkClick r:id="" action="ppaction://media"/>
            <a:extLst>
              <a:ext uri="{FF2B5EF4-FFF2-40B4-BE49-F238E27FC236}">
                <a16:creationId xmlns:a16="http://schemas.microsoft.com/office/drawing/2014/main" id="{4C3785CB-41B9-1DE7-6293-2F9E47D1FD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p:transition spd="slow" advTm="69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93F25"/>
          </a:solidFill>
        </p:spPr>
        <p:txBody>
          <a:bodyPr vert="horz" lIns="91440" tIns="45720" rIns="91440" bIns="45720" rtlCol="0" anchor="ctr">
            <a:normAutofit/>
          </a:bodyPr>
          <a:lstStyle/>
          <a:p>
            <a:r>
              <a:rPr lang="en-US" sz="4000" b="1" i="1" dirty="0">
                <a:solidFill>
                  <a:schemeClr val="bg2"/>
                </a:solidFill>
              </a:rPr>
              <a:t>Stories of Survival &amp; Resilience</a:t>
            </a:r>
          </a:p>
        </p:txBody>
      </p:sp>
      <p:sp>
        <p:nvSpPr>
          <p:cNvPr id="3" name="Content Placeholder 2"/>
          <p:cNvSpPr>
            <a:spLocks noGrp="1"/>
          </p:cNvSpPr>
          <p:nvPr>
            <p:ph idx="1"/>
          </p:nvPr>
        </p:nvSpPr>
        <p:spPr>
          <a:xfrm>
            <a:off x="266700" y="1600200"/>
            <a:ext cx="8420100" cy="4457700"/>
          </a:xfrm>
        </p:spPr>
        <p:txBody>
          <a:bodyPr>
            <a:noAutofit/>
          </a:bodyPr>
          <a:lstStyle/>
          <a:p>
            <a:pPr marL="568325" lvl="0" indent="-568325">
              <a:buBlip>
                <a:blip r:embed="rId5"/>
              </a:buBlip>
            </a:pPr>
            <a:r>
              <a:rPr lang="en-US" b="1" dirty="0"/>
              <a:t>Left home due to abuse </a:t>
            </a:r>
          </a:p>
          <a:p>
            <a:pPr marL="0" lvl="0" indent="0">
              <a:buNone/>
            </a:pPr>
            <a:endParaRPr lang="en-US" sz="1400" b="1" dirty="0"/>
          </a:p>
          <a:p>
            <a:pPr marL="568325" lvl="0" indent="-568325">
              <a:buBlip>
                <a:blip r:embed="rId5"/>
              </a:buBlip>
            </a:pPr>
            <a:r>
              <a:rPr lang="en-US" sz="2800" b="1" dirty="0"/>
              <a:t>Found support in community (Guru system) </a:t>
            </a:r>
          </a:p>
          <a:p>
            <a:pPr marL="0" lvl="0" indent="0">
              <a:buNone/>
            </a:pPr>
            <a:endParaRPr lang="en-US" sz="900" b="1" dirty="0"/>
          </a:p>
          <a:p>
            <a:pPr marL="568325" lvl="0" indent="-568325">
              <a:buBlip>
                <a:blip r:embed="rId5"/>
              </a:buBlip>
            </a:pPr>
            <a:r>
              <a:rPr lang="en-US" b="1" dirty="0"/>
              <a:t>Financial support to families </a:t>
            </a:r>
          </a:p>
          <a:p>
            <a:pPr marL="0" lvl="0" indent="0">
              <a:buNone/>
            </a:pPr>
            <a:endParaRPr lang="en-US" sz="1400" b="1" dirty="0"/>
          </a:p>
          <a:p>
            <a:pPr marL="568325" lvl="0" indent="-568325">
              <a:buBlip>
                <a:blip r:embed="rId5"/>
              </a:buBlip>
            </a:pPr>
            <a:r>
              <a:rPr lang="en-US" b="1" dirty="0"/>
              <a:t>Emotional rejection continues </a:t>
            </a:r>
          </a:p>
          <a:p>
            <a:pPr marL="568325" lvl="0" indent="-568325">
              <a:buBlip>
                <a:blip r:embed="rId5"/>
              </a:buBlip>
            </a:pPr>
            <a:r>
              <a:rPr lang="en-US" b="1" dirty="0"/>
              <a:t>Fear of future &amp; aging </a:t>
            </a:r>
          </a:p>
          <a:p>
            <a:pPr marL="568325" lvl="0" indent="-568325">
              <a:buBlip>
                <a:blip r:embed="rId5"/>
              </a:buBlip>
            </a:pPr>
            <a:r>
              <a:rPr lang="en-US" b="1" dirty="0"/>
              <a:t>Strong resilience despite hardship </a:t>
            </a:r>
          </a:p>
        </p:txBody>
      </p:sp>
      <p:pic>
        <p:nvPicPr>
          <p:cNvPr id="4" name="Recorded Sound">
            <a:hlinkClick r:id="" action="ppaction://media"/>
            <a:extLst>
              <a:ext uri="{FF2B5EF4-FFF2-40B4-BE49-F238E27FC236}">
                <a16:creationId xmlns:a16="http://schemas.microsoft.com/office/drawing/2014/main" id="{EAC5489A-D394-08D8-E8A3-2BCAC352A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6" name="Picture 5">
            <a:extLst>
              <a:ext uri="{FF2B5EF4-FFF2-40B4-BE49-F238E27FC236}">
                <a16:creationId xmlns:a16="http://schemas.microsoft.com/office/drawing/2014/main" id="{1F4F18ED-715F-104E-D053-DE5703BD2B4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4963842" y="1417638"/>
            <a:ext cx="851707" cy="998987"/>
          </a:xfrm>
          <a:prstGeom prst="rect">
            <a:avLst/>
          </a:prstGeom>
        </p:spPr>
      </p:pic>
      <p:pic>
        <p:nvPicPr>
          <p:cNvPr id="8" name="Picture 7">
            <a:extLst>
              <a:ext uri="{FF2B5EF4-FFF2-40B4-BE49-F238E27FC236}">
                <a16:creationId xmlns:a16="http://schemas.microsoft.com/office/drawing/2014/main" id="{4B60C26A-15A6-409A-2B74-822F71F6DC2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7481798" y="1949637"/>
            <a:ext cx="988827" cy="1018344"/>
          </a:xfrm>
          <a:prstGeom prst="rect">
            <a:avLst/>
          </a:prstGeom>
        </p:spPr>
      </p:pic>
      <p:pic>
        <p:nvPicPr>
          <p:cNvPr id="9" name="Picture 8">
            <a:extLst>
              <a:ext uri="{FF2B5EF4-FFF2-40B4-BE49-F238E27FC236}">
                <a16:creationId xmlns:a16="http://schemas.microsoft.com/office/drawing/2014/main" id="{F852B87F-E900-74FE-D697-24B71AFF71CA}"/>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6177862" y="3930968"/>
            <a:ext cx="888919" cy="1019845"/>
          </a:xfrm>
          <a:prstGeom prst="rect">
            <a:avLst/>
          </a:prstGeom>
        </p:spPr>
      </p:pic>
      <p:pic>
        <p:nvPicPr>
          <p:cNvPr id="10" name="Picture 9">
            <a:extLst>
              <a:ext uri="{FF2B5EF4-FFF2-40B4-BE49-F238E27FC236}">
                <a16:creationId xmlns:a16="http://schemas.microsoft.com/office/drawing/2014/main" id="{BA62D9BC-A57B-8D1B-32E4-90D7634D671B}"/>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a:xfrm>
            <a:off x="5762846" y="2960694"/>
            <a:ext cx="888919" cy="996668"/>
          </a:xfrm>
          <a:prstGeom prst="rect">
            <a:avLst/>
          </a:prstGeom>
        </p:spPr>
      </p:pic>
      <p:pic>
        <p:nvPicPr>
          <p:cNvPr id="11" name="Picture 10">
            <a:extLst>
              <a:ext uri="{FF2B5EF4-FFF2-40B4-BE49-F238E27FC236}">
                <a16:creationId xmlns:a16="http://schemas.microsoft.com/office/drawing/2014/main" id="{0B1BBC09-77E9-0E71-AEDA-133FCDF9BB8D}"/>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a:xfrm>
            <a:off x="4872654" y="4459172"/>
            <a:ext cx="731800" cy="773404"/>
          </a:xfrm>
          <a:prstGeom prst="rect">
            <a:avLst/>
          </a:prstGeom>
        </p:spPr>
      </p:pic>
    </p:spTree>
  </p:cSld>
  <p:clrMapOvr>
    <a:masterClrMapping/>
  </p:clrMapOvr>
  <p:transition spd="slow" advTm="63743">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solidFill>
            <a:srgbClr val="193F25"/>
          </a:solidFill>
        </p:spPr>
        <p:txBody>
          <a:bodyPr vert="horz" lIns="91440" tIns="45720" rIns="91440" bIns="45720" rtlCol="0" anchor="ctr">
            <a:normAutofit/>
          </a:bodyPr>
          <a:lstStyle/>
          <a:p>
            <a:r>
              <a:rPr lang="en-US" sz="4000" b="1" i="1" dirty="0">
                <a:solidFill>
                  <a:schemeClr val="bg2"/>
                </a:solidFill>
              </a:rPr>
              <a:t>Summary of Key Themes</a:t>
            </a:r>
          </a:p>
        </p:txBody>
      </p:sp>
      <p:graphicFrame>
        <p:nvGraphicFramePr>
          <p:cNvPr id="3" name="Table 2"/>
          <p:cNvGraphicFramePr>
            <a:graphicFrameLocks noGrp="1"/>
          </p:cNvGraphicFramePr>
          <p:nvPr/>
        </p:nvGraphicFramePr>
        <p:xfrm>
          <a:off x="457200" y="1371600"/>
          <a:ext cx="8229600" cy="4600263"/>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68221">
                <a:tc>
                  <a:txBody>
                    <a:bodyPr/>
                    <a:lstStyle/>
                    <a:p>
                      <a:pPr algn="ctr">
                        <a:defRPr sz="1600" b="1"/>
                      </a:pPr>
                      <a:r>
                        <a:rPr sz="2000" b="1" dirty="0">
                          <a:solidFill>
                            <a:srgbClr val="002060"/>
                          </a:solidFill>
                        </a:rPr>
                        <a:t>Theme</a:t>
                      </a:r>
                    </a:p>
                  </a:txBody>
                  <a:tcPr>
                    <a:solidFill>
                      <a:schemeClr val="bg1"/>
                    </a:solidFill>
                  </a:tcPr>
                </a:tc>
                <a:tc>
                  <a:txBody>
                    <a:bodyPr/>
                    <a:lstStyle/>
                    <a:p>
                      <a:pPr algn="ctr">
                        <a:defRPr sz="1600" b="1"/>
                      </a:pPr>
                      <a:r>
                        <a:rPr sz="2000" b="1">
                          <a:solidFill>
                            <a:srgbClr val="002060"/>
                          </a:solidFill>
                        </a:rPr>
                        <a:t>Main Codes</a:t>
                      </a:r>
                    </a:p>
                  </a:txBody>
                  <a:tcPr>
                    <a:solidFill>
                      <a:schemeClr val="bg1"/>
                    </a:solidFill>
                  </a:tcPr>
                </a:tc>
                <a:tc>
                  <a:txBody>
                    <a:bodyPr/>
                    <a:lstStyle/>
                    <a:p>
                      <a:pPr algn="ctr">
                        <a:defRPr sz="1600" b="1"/>
                      </a:pPr>
                      <a:r>
                        <a:rPr sz="2000" b="1">
                          <a:solidFill>
                            <a:srgbClr val="002060"/>
                          </a:solidFill>
                        </a:rPr>
                        <a:t>Examples</a:t>
                      </a:r>
                    </a:p>
                  </a:txBody>
                  <a:tcPr>
                    <a:solidFill>
                      <a:schemeClr val="bg1"/>
                    </a:solidFill>
                  </a:tcPr>
                </a:tc>
                <a:extLst>
                  <a:ext uri="{0D108BD9-81ED-4DB2-BD59-A6C34878D82A}">
                    <a16:rowId xmlns:a16="http://schemas.microsoft.com/office/drawing/2014/main" val="10000"/>
                  </a:ext>
                </a:extLst>
              </a:tr>
              <a:tr h="568221">
                <a:tc>
                  <a:txBody>
                    <a:bodyPr/>
                    <a:lstStyle/>
                    <a:p>
                      <a:pPr algn="ctr">
                        <a:defRPr sz="1200"/>
                      </a:pPr>
                      <a:r>
                        <a:rPr sz="1600" b="1" dirty="0">
                          <a:solidFill>
                            <a:srgbClr val="193F25"/>
                          </a:solidFill>
                        </a:rPr>
                        <a:t>Family Rejection &amp; Early Abuse</a:t>
                      </a:r>
                    </a:p>
                  </a:txBody>
                  <a:tcPr>
                    <a:solidFill>
                      <a:schemeClr val="bg2">
                        <a:lumMod val="90000"/>
                      </a:schemeClr>
                    </a:solidFill>
                  </a:tcPr>
                </a:tc>
                <a:tc>
                  <a:txBody>
                    <a:bodyPr/>
                    <a:lstStyle/>
                    <a:p>
                      <a:pPr algn="ctr">
                        <a:defRPr sz="1200"/>
                      </a:pPr>
                      <a:r>
                        <a:rPr sz="1600" b="1" dirty="0">
                          <a:solidFill>
                            <a:srgbClr val="FFFF00"/>
                          </a:solidFill>
                        </a:rPr>
                        <a:t>Beatings, sexual abuse, teasing</a:t>
                      </a:r>
                    </a:p>
                  </a:txBody>
                  <a:tcPr>
                    <a:solidFill>
                      <a:srgbClr val="193F25"/>
                    </a:solidFill>
                  </a:tcPr>
                </a:tc>
                <a:tc>
                  <a:txBody>
                    <a:bodyPr/>
                    <a:lstStyle/>
                    <a:p>
                      <a:pPr algn="ctr">
                        <a:defRPr sz="1200"/>
                      </a:pPr>
                      <a:r>
                        <a:rPr sz="1600" b="1">
                          <a:solidFill>
                            <a:srgbClr val="193F25"/>
                          </a:solidFill>
                        </a:rPr>
                        <a:t>Childhood violence &amp; humiliation</a:t>
                      </a:r>
                    </a:p>
                  </a:txBody>
                  <a:tcPr>
                    <a:solidFill>
                      <a:schemeClr val="bg1"/>
                    </a:solidFill>
                  </a:tcPr>
                </a:tc>
                <a:extLst>
                  <a:ext uri="{0D108BD9-81ED-4DB2-BD59-A6C34878D82A}">
                    <a16:rowId xmlns:a16="http://schemas.microsoft.com/office/drawing/2014/main" val="10001"/>
                  </a:ext>
                </a:extLst>
              </a:tr>
              <a:tr h="572430">
                <a:tc>
                  <a:txBody>
                    <a:bodyPr/>
                    <a:lstStyle/>
                    <a:p>
                      <a:pPr algn="ctr">
                        <a:defRPr sz="1200"/>
                      </a:pPr>
                      <a:r>
                        <a:rPr sz="1600" b="1" dirty="0">
                          <a:solidFill>
                            <a:srgbClr val="193F25"/>
                          </a:solidFill>
                        </a:rPr>
                        <a:t>Moving to Lahore &amp; Support</a:t>
                      </a:r>
                    </a:p>
                  </a:txBody>
                  <a:tcPr>
                    <a:solidFill>
                      <a:schemeClr val="bg2">
                        <a:lumMod val="90000"/>
                      </a:schemeClr>
                    </a:solidFill>
                  </a:tcPr>
                </a:tc>
                <a:tc>
                  <a:txBody>
                    <a:bodyPr/>
                    <a:lstStyle/>
                    <a:p>
                      <a:pPr algn="ctr">
                        <a:defRPr sz="1200"/>
                      </a:pPr>
                      <a:r>
                        <a:rPr sz="1600" b="1" dirty="0">
                          <a:solidFill>
                            <a:srgbClr val="FFFF00"/>
                          </a:solidFill>
                        </a:rPr>
                        <a:t>Migration, guru system, community</a:t>
                      </a:r>
                    </a:p>
                  </a:txBody>
                  <a:tcPr>
                    <a:solidFill>
                      <a:srgbClr val="193F25"/>
                    </a:solidFill>
                  </a:tcPr>
                </a:tc>
                <a:tc>
                  <a:txBody>
                    <a:bodyPr/>
                    <a:lstStyle/>
                    <a:p>
                      <a:pPr algn="ctr">
                        <a:defRPr sz="1200"/>
                      </a:pPr>
                      <a:r>
                        <a:rPr sz="1600" b="1" dirty="0">
                          <a:solidFill>
                            <a:srgbClr val="193F25"/>
                          </a:solidFill>
                        </a:rPr>
                        <a:t>Left home, found shelter</a:t>
                      </a:r>
                    </a:p>
                  </a:txBody>
                  <a:tcPr>
                    <a:solidFill>
                      <a:schemeClr val="bg1"/>
                    </a:solidFill>
                  </a:tcPr>
                </a:tc>
                <a:extLst>
                  <a:ext uri="{0D108BD9-81ED-4DB2-BD59-A6C34878D82A}">
                    <a16:rowId xmlns:a16="http://schemas.microsoft.com/office/drawing/2014/main" val="10002"/>
                  </a:ext>
                </a:extLst>
              </a:tr>
              <a:tr h="568221">
                <a:tc>
                  <a:txBody>
                    <a:bodyPr/>
                    <a:lstStyle/>
                    <a:p>
                      <a:pPr algn="ctr">
                        <a:defRPr sz="1200"/>
                      </a:pPr>
                      <a:r>
                        <a:rPr sz="1600" b="1" dirty="0">
                          <a:solidFill>
                            <a:srgbClr val="193F25"/>
                          </a:solidFill>
                        </a:rPr>
                        <a:t>Economic Survival</a:t>
                      </a:r>
                    </a:p>
                  </a:txBody>
                  <a:tcPr>
                    <a:solidFill>
                      <a:schemeClr val="bg2">
                        <a:lumMod val="90000"/>
                      </a:schemeClr>
                    </a:solidFill>
                  </a:tcPr>
                </a:tc>
                <a:tc>
                  <a:txBody>
                    <a:bodyPr/>
                    <a:lstStyle/>
                    <a:p>
                      <a:pPr algn="ctr">
                        <a:defRPr sz="1200"/>
                      </a:pPr>
                      <a:r>
                        <a:rPr sz="1600" b="1">
                          <a:solidFill>
                            <a:srgbClr val="FFFF00"/>
                          </a:solidFill>
                        </a:rPr>
                        <a:t>Begging, dancing, sex work</a:t>
                      </a:r>
                    </a:p>
                  </a:txBody>
                  <a:tcPr>
                    <a:solidFill>
                      <a:srgbClr val="193F25"/>
                    </a:solidFill>
                  </a:tcPr>
                </a:tc>
                <a:tc>
                  <a:txBody>
                    <a:bodyPr/>
                    <a:lstStyle/>
                    <a:p>
                      <a:pPr algn="ctr">
                        <a:defRPr sz="1200"/>
                      </a:pPr>
                      <a:r>
                        <a:rPr sz="1600" b="1" dirty="0">
                          <a:solidFill>
                            <a:srgbClr val="193F25"/>
                          </a:solidFill>
                        </a:rPr>
                        <a:t>Income through informal work</a:t>
                      </a:r>
                    </a:p>
                  </a:txBody>
                  <a:tcPr>
                    <a:solidFill>
                      <a:schemeClr val="bg1"/>
                    </a:solidFill>
                  </a:tcPr>
                </a:tc>
                <a:extLst>
                  <a:ext uri="{0D108BD9-81ED-4DB2-BD59-A6C34878D82A}">
                    <a16:rowId xmlns:a16="http://schemas.microsoft.com/office/drawing/2014/main" val="10003"/>
                  </a:ext>
                </a:extLst>
              </a:tr>
              <a:tr h="568221">
                <a:tc>
                  <a:txBody>
                    <a:bodyPr/>
                    <a:lstStyle/>
                    <a:p>
                      <a:pPr algn="ctr">
                        <a:defRPr sz="1200"/>
                      </a:pPr>
                      <a:r>
                        <a:rPr sz="1600" b="1" dirty="0">
                          <a:solidFill>
                            <a:srgbClr val="193F25"/>
                          </a:solidFill>
                        </a:rPr>
                        <a:t>Social Exclusion</a:t>
                      </a:r>
                    </a:p>
                  </a:txBody>
                  <a:tcPr>
                    <a:solidFill>
                      <a:schemeClr val="bg2">
                        <a:lumMod val="90000"/>
                      </a:schemeClr>
                    </a:solidFill>
                  </a:tcPr>
                </a:tc>
                <a:tc>
                  <a:txBody>
                    <a:bodyPr/>
                    <a:lstStyle/>
                    <a:p>
                      <a:pPr algn="ctr">
                        <a:defRPr sz="1200"/>
                      </a:pPr>
                      <a:r>
                        <a:rPr sz="1600" b="1">
                          <a:solidFill>
                            <a:srgbClr val="FFFF00"/>
                          </a:solidFill>
                        </a:rPr>
                        <a:t>Police harassment, rental refusal</a:t>
                      </a:r>
                    </a:p>
                  </a:txBody>
                  <a:tcPr>
                    <a:solidFill>
                      <a:srgbClr val="193F25"/>
                    </a:solidFill>
                  </a:tcPr>
                </a:tc>
                <a:tc>
                  <a:txBody>
                    <a:bodyPr/>
                    <a:lstStyle/>
                    <a:p>
                      <a:pPr algn="ctr">
                        <a:defRPr sz="1200"/>
                      </a:pPr>
                      <a:r>
                        <a:rPr sz="1600" b="1" dirty="0">
                          <a:solidFill>
                            <a:srgbClr val="193F25"/>
                          </a:solidFill>
                        </a:rPr>
                        <a:t>Daily discrimination</a:t>
                      </a:r>
                    </a:p>
                  </a:txBody>
                  <a:tcPr>
                    <a:solidFill>
                      <a:schemeClr val="bg1"/>
                    </a:solidFill>
                  </a:tcPr>
                </a:tc>
                <a:extLst>
                  <a:ext uri="{0D108BD9-81ED-4DB2-BD59-A6C34878D82A}">
                    <a16:rowId xmlns:a16="http://schemas.microsoft.com/office/drawing/2014/main" val="10004"/>
                  </a:ext>
                </a:extLst>
              </a:tr>
              <a:tr h="568221">
                <a:tc>
                  <a:txBody>
                    <a:bodyPr/>
                    <a:lstStyle/>
                    <a:p>
                      <a:pPr algn="ctr">
                        <a:defRPr sz="1200"/>
                      </a:pPr>
                      <a:r>
                        <a:rPr sz="1600" b="1" dirty="0">
                          <a:solidFill>
                            <a:srgbClr val="193F25"/>
                          </a:solidFill>
                        </a:rPr>
                        <a:t>Health Risks</a:t>
                      </a:r>
                    </a:p>
                  </a:txBody>
                  <a:tcPr>
                    <a:solidFill>
                      <a:schemeClr val="bg2">
                        <a:lumMod val="90000"/>
                      </a:schemeClr>
                    </a:solidFill>
                  </a:tcPr>
                </a:tc>
                <a:tc>
                  <a:txBody>
                    <a:bodyPr/>
                    <a:lstStyle/>
                    <a:p>
                      <a:pPr algn="ctr">
                        <a:defRPr sz="1200"/>
                      </a:pPr>
                      <a:r>
                        <a:rPr sz="1600" b="1">
                          <a:solidFill>
                            <a:srgbClr val="FFFF00"/>
                          </a:solidFill>
                        </a:rPr>
                        <a:t>Addiction, HIV checks</a:t>
                      </a:r>
                    </a:p>
                  </a:txBody>
                  <a:tcPr>
                    <a:solidFill>
                      <a:srgbClr val="193F25"/>
                    </a:solidFill>
                  </a:tcPr>
                </a:tc>
                <a:tc>
                  <a:txBody>
                    <a:bodyPr/>
                    <a:lstStyle/>
                    <a:p>
                      <a:pPr algn="ctr">
                        <a:defRPr sz="1200"/>
                      </a:pPr>
                      <a:r>
                        <a:rPr sz="1600" b="1" dirty="0">
                          <a:solidFill>
                            <a:srgbClr val="193F25"/>
                          </a:solidFill>
                        </a:rPr>
                        <a:t>Limited healthcare access</a:t>
                      </a:r>
                    </a:p>
                  </a:txBody>
                  <a:tcPr>
                    <a:solidFill>
                      <a:schemeClr val="bg1"/>
                    </a:solidFill>
                  </a:tcPr>
                </a:tc>
                <a:extLst>
                  <a:ext uri="{0D108BD9-81ED-4DB2-BD59-A6C34878D82A}">
                    <a16:rowId xmlns:a16="http://schemas.microsoft.com/office/drawing/2014/main" val="10005"/>
                  </a:ext>
                </a:extLst>
              </a:tr>
              <a:tr h="572430">
                <a:tc>
                  <a:txBody>
                    <a:bodyPr/>
                    <a:lstStyle/>
                    <a:p>
                      <a:pPr algn="ctr">
                        <a:defRPr sz="1200"/>
                      </a:pPr>
                      <a:r>
                        <a:rPr sz="1600" b="1" dirty="0">
                          <a:solidFill>
                            <a:srgbClr val="193F25"/>
                          </a:solidFill>
                        </a:rPr>
                        <a:t>Family Pressure</a:t>
                      </a:r>
                    </a:p>
                  </a:txBody>
                  <a:tcPr>
                    <a:solidFill>
                      <a:schemeClr val="bg2">
                        <a:lumMod val="90000"/>
                      </a:schemeClr>
                    </a:solidFill>
                  </a:tcPr>
                </a:tc>
                <a:tc>
                  <a:txBody>
                    <a:bodyPr/>
                    <a:lstStyle/>
                    <a:p>
                      <a:pPr algn="ctr">
                        <a:defRPr sz="1200"/>
                      </a:pPr>
                      <a:r>
                        <a:rPr sz="1600" b="1">
                          <a:solidFill>
                            <a:srgbClr val="FFFF00"/>
                          </a:solidFill>
                        </a:rPr>
                        <a:t>Money pressure, emotional distance</a:t>
                      </a:r>
                    </a:p>
                  </a:txBody>
                  <a:tcPr>
                    <a:solidFill>
                      <a:srgbClr val="193F25"/>
                    </a:solidFill>
                  </a:tcPr>
                </a:tc>
                <a:tc>
                  <a:txBody>
                    <a:bodyPr/>
                    <a:lstStyle/>
                    <a:p>
                      <a:pPr algn="ctr">
                        <a:defRPr sz="1200"/>
                      </a:pPr>
                      <a:r>
                        <a:rPr sz="1600" b="1" dirty="0">
                          <a:solidFill>
                            <a:srgbClr val="193F25"/>
                          </a:solidFill>
                        </a:rPr>
                        <a:t>Income expected, no acceptance</a:t>
                      </a:r>
                    </a:p>
                  </a:txBody>
                  <a:tcPr>
                    <a:solidFill>
                      <a:schemeClr val="bg1"/>
                    </a:solidFill>
                  </a:tcPr>
                </a:tc>
                <a:extLst>
                  <a:ext uri="{0D108BD9-81ED-4DB2-BD59-A6C34878D82A}">
                    <a16:rowId xmlns:a16="http://schemas.microsoft.com/office/drawing/2014/main" val="10006"/>
                  </a:ext>
                </a:extLst>
              </a:tr>
              <a:tr h="568221">
                <a:tc>
                  <a:txBody>
                    <a:bodyPr/>
                    <a:lstStyle/>
                    <a:p>
                      <a:pPr algn="ctr">
                        <a:defRPr sz="1200"/>
                      </a:pPr>
                      <a:r>
                        <a:rPr sz="1600" b="1" dirty="0">
                          <a:solidFill>
                            <a:srgbClr val="193F25"/>
                          </a:solidFill>
                        </a:rPr>
                        <a:t>Future Fear</a:t>
                      </a:r>
                    </a:p>
                  </a:txBody>
                  <a:tcPr>
                    <a:solidFill>
                      <a:schemeClr val="bg2">
                        <a:lumMod val="90000"/>
                      </a:schemeClr>
                    </a:solidFill>
                  </a:tcPr>
                </a:tc>
                <a:tc>
                  <a:txBody>
                    <a:bodyPr/>
                    <a:lstStyle/>
                    <a:p>
                      <a:pPr algn="ctr">
                        <a:defRPr sz="1200"/>
                      </a:pPr>
                      <a:r>
                        <a:rPr sz="1600" b="1">
                          <a:solidFill>
                            <a:srgbClr val="FFFF00"/>
                          </a:solidFill>
                        </a:rPr>
                        <a:t>Old age fear, job need, ID</a:t>
                      </a:r>
                    </a:p>
                  </a:txBody>
                  <a:tcPr>
                    <a:solidFill>
                      <a:srgbClr val="193F25"/>
                    </a:solidFill>
                  </a:tcPr>
                </a:tc>
                <a:tc>
                  <a:txBody>
                    <a:bodyPr/>
                    <a:lstStyle/>
                    <a:p>
                      <a:pPr algn="ctr">
                        <a:defRPr sz="1200"/>
                      </a:pPr>
                      <a:r>
                        <a:rPr sz="1600" b="1" dirty="0">
                          <a:solidFill>
                            <a:srgbClr val="193F25"/>
                          </a:solidFill>
                        </a:rPr>
                        <a:t>Need for support &amp; dignity</a:t>
                      </a:r>
                    </a:p>
                  </a:txBody>
                  <a:tcPr>
                    <a:solidFill>
                      <a:schemeClr val="bg1"/>
                    </a:solidFill>
                  </a:tcPr>
                </a:tc>
                <a:extLst>
                  <a:ext uri="{0D108BD9-81ED-4DB2-BD59-A6C34878D82A}">
                    <a16:rowId xmlns:a16="http://schemas.microsoft.com/office/drawing/2014/main" val="10007"/>
                  </a:ext>
                </a:extLst>
              </a:tr>
            </a:tbl>
          </a:graphicData>
        </a:graphic>
      </p:graphicFrame>
      <p:pic>
        <p:nvPicPr>
          <p:cNvPr id="4" name="Recorded Sound">
            <a:hlinkClick r:id="" action="ppaction://media"/>
            <a:extLst>
              <a:ext uri="{FF2B5EF4-FFF2-40B4-BE49-F238E27FC236}">
                <a16:creationId xmlns:a16="http://schemas.microsoft.com/office/drawing/2014/main" id="{A95E7FE5-C6AF-50AB-B449-7CBA6A2A4F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ransition spd="slow" advTm="11907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4754"/>
            <a:ext cx="8229600" cy="768246"/>
          </a:xfrm>
          <a:solidFill>
            <a:srgbClr val="193F25"/>
          </a:solidFill>
        </p:spPr>
        <p:txBody>
          <a:bodyPr vert="horz" lIns="91440" tIns="45720" rIns="91440" bIns="45720" rtlCol="0" anchor="ctr">
            <a:normAutofit/>
          </a:bodyPr>
          <a:lstStyle/>
          <a:p>
            <a:pPr algn="ctr">
              <a:spcBef>
                <a:spcPct val="0"/>
              </a:spcBef>
              <a:buNone/>
            </a:pPr>
            <a:r>
              <a:rPr lang="en-US" sz="4000" b="1" i="1" dirty="0">
                <a:solidFill>
                  <a:schemeClr val="bg2"/>
                </a:solidFill>
                <a:latin typeface="+mj-lt"/>
                <a:ea typeface="+mj-ea"/>
                <a:cs typeface="+mj-cs"/>
              </a:rPr>
              <a:t>Voices Behind the Study</a:t>
            </a:r>
          </a:p>
        </p:txBody>
      </p:sp>
      <p:pic>
        <p:nvPicPr>
          <p:cNvPr id="1026" name="Picture 2" descr="C:\Users\UMER\.vscode\Contacts\Downloads\20260507_200823.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391" y="1143000"/>
            <a:ext cx="3987384" cy="5077918"/>
          </a:xfrm>
          <a:prstGeom prst="rect">
            <a:avLst/>
          </a:prstGeom>
          <a:noFill/>
        </p:spPr>
      </p:pic>
      <p:pic>
        <p:nvPicPr>
          <p:cNvPr id="1027" name="Picture 3"/>
          <p:cNvPicPr>
            <a:picLocks noChangeAspect="1" noChangeArrowheads="1"/>
          </p:cNvPicPr>
          <p:nvPr/>
        </p:nvPicPr>
        <p:blipFill>
          <a:blip r:embed="rId7"/>
          <a:srcRect/>
          <a:stretch>
            <a:fillRect/>
          </a:stretch>
        </p:blipFill>
        <p:spPr bwMode="auto">
          <a:xfrm>
            <a:off x="4916775" y="1143001"/>
            <a:ext cx="3770025" cy="5077918"/>
          </a:xfrm>
          <a:prstGeom prst="rect">
            <a:avLst/>
          </a:prstGeom>
          <a:noFill/>
          <a:ln w="9525">
            <a:noFill/>
            <a:miter lim="800000"/>
            <a:headEnd/>
            <a:tailEnd/>
          </a:ln>
          <a:effectLst/>
        </p:spPr>
      </p:pic>
      <p:sp>
        <p:nvSpPr>
          <p:cNvPr id="7" name="Rectangle 6"/>
          <p:cNvSpPr/>
          <p:nvPr/>
        </p:nvSpPr>
        <p:spPr>
          <a:xfrm>
            <a:off x="2896095" y="6338372"/>
            <a:ext cx="5188362" cy="369332"/>
          </a:xfrm>
          <a:prstGeom prst="rect">
            <a:avLst/>
          </a:prstGeom>
        </p:spPr>
        <p:txBody>
          <a:bodyPr wrap="square">
            <a:spAutoFit/>
          </a:bodyPr>
          <a:lstStyle/>
          <a:p>
            <a:r>
              <a:rPr lang="en-US" b="1" i="1" dirty="0"/>
              <a:t>Participants’ Real Lives</a:t>
            </a:r>
          </a:p>
        </p:txBody>
      </p:sp>
      <p:pic>
        <p:nvPicPr>
          <p:cNvPr id="2" name="Recorded Sound">
            <a:hlinkClick r:id="" action="ppaction://media"/>
            <a:extLst>
              <a:ext uri="{FF2B5EF4-FFF2-40B4-BE49-F238E27FC236}">
                <a16:creationId xmlns:a16="http://schemas.microsoft.com/office/drawing/2014/main" id="{E9A6568D-F4F6-2AEE-37D8-3D6090CF61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pic>
        <p:nvPicPr>
          <p:cNvPr id="4" name="Recorded Sound">
            <a:hlinkClick r:id="" action="ppaction://media"/>
            <a:extLst>
              <a:ext uri="{FF2B5EF4-FFF2-40B4-BE49-F238E27FC236}">
                <a16:creationId xmlns:a16="http://schemas.microsoft.com/office/drawing/2014/main" id="{9ED5A19C-E0DC-C79F-A75B-5A758184D5B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3225800"/>
            <a:ext cx="406400" cy="406400"/>
          </a:xfrm>
          <a:prstGeom prst="rect">
            <a:avLst/>
          </a:prstGeom>
        </p:spPr>
      </p:pic>
    </p:spTree>
  </p:cSld>
  <p:clrMapOvr>
    <a:masterClrMapping/>
  </p:clrMapOvr>
  <p:transition spd="slow" advTm="594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06" fill="hold"/>
                                        <p:tgtEl>
                                          <p:spTgt spid="2"/>
                                        </p:tgtEl>
                                      </p:cBhvr>
                                    </p:cmd>
                                  </p:childTnLst>
                                </p:cTn>
                              </p:par>
                            </p:childTnLst>
                          </p:cTn>
                        </p:par>
                        <p:par>
                          <p:cTn id="7" fill="hold">
                            <p:stCondLst>
                              <p:cond delay="59406"/>
                            </p:stCondLst>
                            <p:childTnLst>
                              <p:par>
                                <p:cTn id="8" presetID="1" presetClass="mediacall" presetSubtype="0" fill="hold" nodeType="afterEffect">
                                  <p:stCondLst>
                                    <p:cond delay="0"/>
                                  </p:stCondLst>
                                  <p:childTnLst>
                                    <p:cmd type="call" cmd="playFrom(0.0)">
                                      <p:cBhvr>
                                        <p:cTn id="9" dur="71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MER\.vscode\Contacts\Downloads\20260507_195656.jpg"/>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488872" y="1433945"/>
            <a:ext cx="4505849" cy="4525963"/>
          </a:xfrm>
          <a:prstGeom prst="rect">
            <a:avLst/>
          </a:prstGeom>
          <a:noFill/>
        </p:spPr>
      </p:pic>
      <p:pic>
        <p:nvPicPr>
          <p:cNvPr id="2051" name="Picture 3"/>
          <p:cNvPicPr>
            <a:picLocks noChangeAspect="1" noChangeArrowheads="1"/>
          </p:cNvPicPr>
          <p:nvPr/>
        </p:nvPicPr>
        <p:blipFill>
          <a:blip r:embed="rId5"/>
          <a:srcRect/>
          <a:stretch>
            <a:fillRect/>
          </a:stretch>
        </p:blipFill>
        <p:spPr bwMode="auto">
          <a:xfrm>
            <a:off x="789628" y="1433944"/>
            <a:ext cx="3699244" cy="4525964"/>
          </a:xfrm>
          <a:prstGeom prst="rect">
            <a:avLst/>
          </a:prstGeom>
          <a:noFill/>
          <a:ln w="9525">
            <a:noFill/>
            <a:miter lim="800000"/>
            <a:headEnd/>
            <a:tailEnd/>
          </a:ln>
          <a:effectLst/>
        </p:spPr>
      </p:pic>
      <p:sp>
        <p:nvSpPr>
          <p:cNvPr id="6" name="Content Placeholder 2"/>
          <p:cNvSpPr txBox="1">
            <a:spLocks/>
          </p:cNvSpPr>
          <p:nvPr/>
        </p:nvSpPr>
        <p:spPr>
          <a:xfrm>
            <a:off x="457200" y="374754"/>
            <a:ext cx="8229600" cy="768246"/>
          </a:xfrm>
          <a:prstGeom prst="rect">
            <a:avLst/>
          </a:prstGeom>
          <a:solidFill>
            <a:srgbClr val="193F25"/>
          </a:solidFill>
        </p:spPr>
        <p:txBody>
          <a:bodyPr vert="horz" lIns="91440" tIns="45720" rIns="91440" bIns="45720" rtlCol="0" anchor="ctr">
            <a:normAutofit/>
          </a:bodyPr>
          <a:lstStyle/>
          <a:p>
            <a:pPr marL="342900" marR="0" lvl="0" indent="-342900" algn="ctr" defTabSz="457200" rtl="0" eaLnBrk="1" fontAlgn="auto" latinLnBrk="0" hangingPunct="1">
              <a:lnSpc>
                <a:spcPct val="100000"/>
              </a:lnSpc>
              <a:spcBef>
                <a:spcPct val="0"/>
              </a:spcBef>
              <a:spcAft>
                <a:spcPts val="0"/>
              </a:spcAft>
              <a:buClrTx/>
              <a:buSzTx/>
              <a:buFont typeface="Arial"/>
              <a:buNone/>
              <a:tabLst/>
              <a:defRPr/>
            </a:pPr>
            <a:r>
              <a:rPr kumimoji="0" lang="en-US" sz="4000" b="1" i="1" u="none" strike="noStrike" kern="1200" cap="none" spc="0" normalizeH="0" baseline="0" noProof="0">
                <a:ln>
                  <a:noFill/>
                </a:ln>
                <a:solidFill>
                  <a:schemeClr val="bg2"/>
                </a:solidFill>
                <a:effectLst/>
                <a:uLnTx/>
                <a:uFillTx/>
                <a:latin typeface="+mj-lt"/>
                <a:ea typeface="+mj-ea"/>
                <a:cs typeface="+mj-cs"/>
              </a:rPr>
              <a:t>Voices Behind the Study</a:t>
            </a:r>
            <a:endParaRPr kumimoji="0" lang="en-US" sz="4000" b="1" i="1" u="none" strike="noStrike" kern="1200" cap="none" spc="0" normalizeH="0" baseline="0" noProof="0" dirty="0">
              <a:ln>
                <a:noFill/>
              </a:ln>
              <a:solidFill>
                <a:schemeClr val="bg2"/>
              </a:solidFill>
              <a:effectLst/>
              <a:uLnTx/>
              <a:uFillTx/>
              <a:latin typeface="+mj-lt"/>
              <a:ea typeface="+mj-ea"/>
              <a:cs typeface="+mj-cs"/>
            </a:endParaRPr>
          </a:p>
        </p:txBody>
      </p:sp>
      <p:sp>
        <p:nvSpPr>
          <p:cNvPr id="7" name="Rectangle 6"/>
          <p:cNvSpPr/>
          <p:nvPr/>
        </p:nvSpPr>
        <p:spPr>
          <a:xfrm>
            <a:off x="2891641" y="6153706"/>
            <a:ext cx="3194462" cy="369332"/>
          </a:xfrm>
          <a:prstGeom prst="rect">
            <a:avLst/>
          </a:prstGeom>
        </p:spPr>
        <p:txBody>
          <a:bodyPr wrap="square">
            <a:spAutoFit/>
          </a:bodyPr>
          <a:lstStyle/>
          <a:p>
            <a:r>
              <a:rPr lang="en-US" b="1" i="1" dirty="0"/>
              <a:t>Participants’ Real Lives</a:t>
            </a:r>
          </a:p>
        </p:txBody>
      </p:sp>
      <p:pic>
        <p:nvPicPr>
          <p:cNvPr id="2" name="Recorded Sound">
            <a:hlinkClick r:id="" action="ppaction://media"/>
            <a:extLst>
              <a:ext uri="{FF2B5EF4-FFF2-40B4-BE49-F238E27FC236}">
                <a16:creationId xmlns:a16="http://schemas.microsoft.com/office/drawing/2014/main" id="{464557C0-5C66-51CE-9E3F-6FAEC95D23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spd="slow" advTm="81402">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srcRect/>
          <a:stretch>
            <a:fillRect/>
          </a:stretch>
        </p:blipFill>
        <p:spPr bwMode="auto">
          <a:xfrm>
            <a:off x="0" y="1417638"/>
            <a:ext cx="3087974" cy="51054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3087974" y="1417638"/>
            <a:ext cx="3102965" cy="51054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6190938" y="1417638"/>
            <a:ext cx="2953061" cy="5105400"/>
          </a:xfrm>
          <a:prstGeom prst="rect">
            <a:avLst/>
          </a:prstGeom>
          <a:noFill/>
          <a:ln w="9525">
            <a:noFill/>
            <a:miter lim="800000"/>
            <a:headEnd/>
            <a:tailEnd/>
          </a:ln>
          <a:effectLst/>
        </p:spPr>
      </p:pic>
      <p:sp>
        <p:nvSpPr>
          <p:cNvPr id="7" name="Content Placeholder 2"/>
          <p:cNvSpPr>
            <a:spLocks noGrp="1"/>
          </p:cNvSpPr>
          <p:nvPr>
            <p:ph idx="1"/>
          </p:nvPr>
        </p:nvSpPr>
        <p:spPr>
          <a:xfrm>
            <a:off x="457200" y="374754"/>
            <a:ext cx="8229600" cy="768246"/>
          </a:xfrm>
          <a:solidFill>
            <a:srgbClr val="193F25"/>
          </a:solidFill>
        </p:spPr>
        <p:txBody>
          <a:bodyPr vert="horz" lIns="91440" tIns="45720" rIns="91440" bIns="45720" rtlCol="0" anchor="ctr">
            <a:normAutofit/>
          </a:bodyPr>
          <a:lstStyle/>
          <a:p>
            <a:pPr algn="ctr">
              <a:spcBef>
                <a:spcPct val="0"/>
              </a:spcBef>
              <a:buNone/>
            </a:pPr>
            <a:r>
              <a:rPr lang="en-US" sz="4000" b="1" i="1" dirty="0">
                <a:solidFill>
                  <a:schemeClr val="bg2"/>
                </a:solidFill>
                <a:latin typeface="+mj-lt"/>
                <a:ea typeface="+mj-ea"/>
                <a:cs typeface="+mj-cs"/>
              </a:rPr>
              <a:t>Voices Behind the Study</a:t>
            </a:r>
          </a:p>
        </p:txBody>
      </p:sp>
      <p:sp>
        <p:nvSpPr>
          <p:cNvPr id="8" name="Rectangle 7"/>
          <p:cNvSpPr/>
          <p:nvPr/>
        </p:nvSpPr>
        <p:spPr>
          <a:xfrm>
            <a:off x="2553195" y="6523038"/>
            <a:ext cx="3194462" cy="369332"/>
          </a:xfrm>
          <a:prstGeom prst="rect">
            <a:avLst/>
          </a:prstGeom>
        </p:spPr>
        <p:txBody>
          <a:bodyPr wrap="square">
            <a:spAutoFit/>
          </a:bodyPr>
          <a:lstStyle/>
          <a:p>
            <a:r>
              <a:rPr lang="en-US" b="1" i="1" dirty="0"/>
              <a:t>Participants’ Real Lives</a:t>
            </a:r>
          </a:p>
        </p:txBody>
      </p:sp>
      <p:pic>
        <p:nvPicPr>
          <p:cNvPr id="2" name="Recorded Sound">
            <a:hlinkClick r:id="" action="ppaction://media"/>
            <a:extLst>
              <a:ext uri="{FF2B5EF4-FFF2-40B4-BE49-F238E27FC236}">
                <a16:creationId xmlns:a16="http://schemas.microsoft.com/office/drawing/2014/main" id="{D0182D86-AC3B-851B-DCE6-D0BC8FB1C4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ransition spd="slow" advTm="51144">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93F25"/>
          </a:solidFill>
        </p:spPr>
        <p:txBody>
          <a:bodyPr vert="horz" lIns="91440" tIns="45720" rIns="91440" bIns="45720" rtlCol="0" anchor="ctr">
            <a:normAutofit/>
          </a:bodyPr>
          <a:lstStyle/>
          <a:p>
            <a:r>
              <a:rPr lang="en-US" sz="2800" b="1" i="1" dirty="0">
                <a:solidFill>
                  <a:schemeClr val="bg2"/>
                </a:solidFill>
              </a:rPr>
              <a:t>Discussion: </a:t>
            </a:r>
            <a:br>
              <a:rPr lang="en-US" sz="2800" b="1" i="1" dirty="0">
                <a:solidFill>
                  <a:schemeClr val="bg2"/>
                </a:solidFill>
              </a:rPr>
            </a:br>
            <a:r>
              <a:rPr lang="en-US" sz="2800" b="1" i="1" dirty="0">
                <a:solidFill>
                  <a:schemeClr val="bg2"/>
                </a:solidFill>
              </a:rPr>
              <a:t>A Cycle of Exclusion, Not Isolated Problems</a:t>
            </a:r>
          </a:p>
        </p:txBody>
      </p:sp>
      <p:sp>
        <p:nvSpPr>
          <p:cNvPr id="3" name="Content Placeholder 2"/>
          <p:cNvSpPr>
            <a:spLocks noGrp="1"/>
          </p:cNvSpPr>
          <p:nvPr>
            <p:ph idx="1"/>
          </p:nvPr>
        </p:nvSpPr>
        <p:spPr>
          <a:xfrm>
            <a:off x="174172" y="1828800"/>
            <a:ext cx="4151086" cy="3392714"/>
          </a:xfrm>
        </p:spPr>
        <p:txBody>
          <a:bodyPr>
            <a:noAutofit/>
          </a:bodyPr>
          <a:lstStyle/>
          <a:p>
            <a:pPr>
              <a:buFont typeface="Wingdings" pitchFamily="2" charset="2"/>
              <a:buChar char="q"/>
            </a:pPr>
            <a:r>
              <a:rPr sz="2000" b="1" dirty="0">
                <a:solidFill>
                  <a:srgbClr val="0000FF"/>
                </a:solidFill>
              </a:rPr>
              <a:t>Cycle Begins at Home </a:t>
            </a:r>
            <a:endParaRPr lang="en-US" sz="2000" b="1" dirty="0">
              <a:solidFill>
                <a:srgbClr val="0000FF"/>
              </a:solidFill>
            </a:endParaRPr>
          </a:p>
          <a:p>
            <a:pPr>
              <a:buNone/>
            </a:pPr>
            <a:r>
              <a:rPr lang="en-US" sz="2000" b="1" dirty="0"/>
              <a:t>	</a:t>
            </a:r>
            <a:r>
              <a:rPr sz="2000" b="1" dirty="0"/>
              <a:t>Rejection, violence, loss of belonging</a:t>
            </a:r>
          </a:p>
          <a:p>
            <a:pPr>
              <a:buFont typeface="Wingdings" pitchFamily="2" charset="2"/>
              <a:buChar char="q"/>
            </a:pPr>
            <a:r>
              <a:rPr sz="2000" b="1" dirty="0">
                <a:solidFill>
                  <a:srgbClr val="0000FF"/>
                </a:solidFill>
              </a:rPr>
              <a:t>Survival Migration </a:t>
            </a:r>
            <a:endParaRPr lang="en-US" sz="2000" b="1" dirty="0">
              <a:solidFill>
                <a:srgbClr val="0000FF"/>
              </a:solidFill>
            </a:endParaRPr>
          </a:p>
          <a:p>
            <a:pPr>
              <a:buNone/>
            </a:pPr>
            <a:r>
              <a:rPr lang="en-US" sz="2000" b="1" dirty="0"/>
              <a:t>	</a:t>
            </a:r>
            <a:r>
              <a:rPr sz="2000" b="1" dirty="0"/>
              <a:t>Forced to leave, early independence</a:t>
            </a:r>
          </a:p>
          <a:p>
            <a:pPr>
              <a:buFont typeface="Wingdings" pitchFamily="2" charset="2"/>
              <a:buChar char="q"/>
            </a:pPr>
            <a:r>
              <a:rPr sz="2000" b="1" dirty="0">
                <a:solidFill>
                  <a:srgbClr val="0000FF"/>
                </a:solidFill>
              </a:rPr>
              <a:t>Community as Substitute Family </a:t>
            </a:r>
            <a:endParaRPr lang="en-US" sz="2000" b="1" dirty="0">
              <a:solidFill>
                <a:srgbClr val="0000FF"/>
              </a:solidFill>
            </a:endParaRPr>
          </a:p>
          <a:p>
            <a:pPr>
              <a:buNone/>
            </a:pPr>
            <a:r>
              <a:rPr lang="en-US" sz="2000" b="1" dirty="0"/>
              <a:t>	</a:t>
            </a:r>
            <a:r>
              <a:rPr sz="2000" b="1" dirty="0"/>
              <a:t>Support exists, but shows system failure</a:t>
            </a:r>
          </a:p>
          <a:p>
            <a:pPr>
              <a:buFont typeface="Wingdings" pitchFamily="2" charset="2"/>
              <a:buChar char="q"/>
            </a:pPr>
            <a:r>
              <a:rPr lang="en-US" sz="2000" b="1" dirty="0">
                <a:solidFill>
                  <a:srgbClr val="002060"/>
                </a:solidFill>
              </a:rPr>
              <a:t>	</a:t>
            </a:r>
            <a:r>
              <a:rPr sz="2000" b="1" dirty="0">
                <a:solidFill>
                  <a:srgbClr val="0000FF"/>
                </a:solidFill>
              </a:rPr>
              <a:t>Economic Exclusion</a:t>
            </a:r>
            <a:endParaRPr lang="en-US" sz="2000" b="1" dirty="0">
              <a:solidFill>
                <a:srgbClr val="0000FF"/>
              </a:solidFill>
            </a:endParaRPr>
          </a:p>
          <a:p>
            <a:pPr>
              <a:buNone/>
            </a:pPr>
            <a:r>
              <a:rPr lang="en-US" sz="2000" b="1" dirty="0"/>
              <a:t>	</a:t>
            </a:r>
            <a:r>
              <a:rPr sz="2000" b="1" dirty="0"/>
              <a:t>Rights exist, opportunities do not</a:t>
            </a:r>
          </a:p>
          <a:p>
            <a:endParaRPr sz="1100" b="1" dirty="0"/>
          </a:p>
        </p:txBody>
      </p:sp>
      <p:sp>
        <p:nvSpPr>
          <p:cNvPr id="4" name="Content Placeholder 2"/>
          <p:cNvSpPr txBox="1">
            <a:spLocks/>
          </p:cNvSpPr>
          <p:nvPr/>
        </p:nvSpPr>
        <p:spPr>
          <a:xfrm>
            <a:off x="4325258" y="1600200"/>
            <a:ext cx="4818742" cy="3621314"/>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q"/>
              <a:tabLst/>
              <a:defRPr/>
            </a:pPr>
            <a:endParaRPr kumimoji="0" lang="en-US" sz="16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q"/>
              <a:tabLst/>
              <a:defRPr/>
            </a:pPr>
            <a:r>
              <a:rPr kumimoji="0" lang="en-US" sz="2000" b="1" i="0" u="none" strike="noStrike" kern="1200" cap="none" spc="0" normalizeH="0" baseline="0" noProof="0" dirty="0">
                <a:ln>
                  <a:noFill/>
                </a:ln>
                <a:solidFill>
                  <a:srgbClr val="0000FF"/>
                </a:solidFill>
                <a:effectLst/>
                <a:uLnTx/>
                <a:uFillTx/>
                <a:latin typeface="+mn-lt"/>
                <a:ea typeface="+mn-ea"/>
                <a:cs typeface="+mn-cs"/>
              </a:rPr>
              <a:t>Daily Social Harassment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	Public spaces, police, housing barriers</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q"/>
              <a:tabLst/>
              <a:defRPr/>
            </a:pPr>
            <a:r>
              <a:rPr kumimoji="0" lang="en-US" sz="2000" b="1" i="0" u="none" strike="noStrike" kern="1200" cap="none" spc="0" normalizeH="0" baseline="0" noProof="0" dirty="0">
                <a:ln>
                  <a:noFill/>
                </a:ln>
                <a:solidFill>
                  <a:srgbClr val="0000FF"/>
                </a:solidFill>
                <a:effectLst/>
                <a:uLnTx/>
                <a:uFillTx/>
                <a:latin typeface="+mn-lt"/>
                <a:ea typeface="+mn-ea"/>
                <a:cs typeface="+mn-cs"/>
              </a:rPr>
              <a:t>Health &amp; Mental Stress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	No long-term care system</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q"/>
              <a:tabLst/>
              <a:defRPr/>
            </a:pPr>
            <a:r>
              <a:rPr kumimoji="0" lang="en-US" sz="2000" b="1" i="0" u="none" strike="noStrike" kern="1200" cap="none" spc="0" normalizeH="0" baseline="0" noProof="0" dirty="0">
                <a:ln>
                  <a:noFill/>
                </a:ln>
                <a:solidFill>
                  <a:srgbClr val="0000FF"/>
                </a:solidFill>
                <a:effectLst/>
                <a:uLnTx/>
                <a:uFillTx/>
                <a:latin typeface="+mn-lt"/>
                <a:ea typeface="+mn-ea"/>
                <a:cs typeface="+mn-cs"/>
              </a:rPr>
              <a:t>Emotional Contradiction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	Families reject identity, accept income</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q"/>
              <a:tabLst/>
              <a:defRPr/>
            </a:pPr>
            <a:r>
              <a:rPr kumimoji="0" lang="en-US" sz="2000" b="1" i="0" u="none" strike="noStrike" kern="1200" cap="none" spc="0" normalizeH="0" baseline="0" noProof="0" dirty="0">
                <a:ln>
                  <a:noFill/>
                </a:ln>
                <a:solidFill>
                  <a:srgbClr val="0000FF"/>
                </a:solidFill>
                <a:effectLst/>
                <a:uLnTx/>
                <a:uFillTx/>
                <a:latin typeface="+mn-lt"/>
                <a:ea typeface="+mn-ea"/>
                <a:cs typeface="+mn-cs"/>
              </a:rPr>
              <a:t>Fear of the Future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	Ageing without support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just" defTabSz="457200" rtl="0" eaLnBrk="1" fontAlgn="auto" latinLnBrk="0" hangingPunct="1">
              <a:lnSpc>
                <a:spcPct val="100000"/>
              </a:lnSpc>
              <a:spcBef>
                <a:spcPct val="20000"/>
              </a:spcBef>
              <a:spcAft>
                <a:spcPts val="0"/>
              </a:spcAft>
              <a:buClrTx/>
              <a:buSzTx/>
              <a:buFont typeface="Arial"/>
              <a:buNone/>
              <a:tabLst/>
              <a:defRPr/>
            </a:pPr>
            <a:endParaRPr kumimoji="0" lang="en-US" sz="1600" b="1" i="1"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a:xfrm>
            <a:off x="457200" y="5934670"/>
            <a:ext cx="7757886" cy="646331"/>
          </a:xfrm>
          <a:prstGeom prst="rect">
            <a:avLst/>
          </a:prstGeom>
          <a:solidFill>
            <a:schemeClr val="bg1"/>
          </a:solidFill>
        </p:spPr>
        <p:txBody>
          <a:bodyPr wrap="square">
            <a:spAutoFit/>
          </a:bodyPr>
          <a:lstStyle/>
          <a:p>
            <a:pPr algn="just">
              <a:buNone/>
            </a:pPr>
            <a:r>
              <a:rPr lang="en-US" b="1" i="1" dirty="0">
                <a:solidFill>
                  <a:srgbClr val="C00000"/>
                </a:solidFill>
              </a:rPr>
              <a:t>This is not accidental discrimination…it is a system that repeats exclusion at every stage of life.</a:t>
            </a:r>
          </a:p>
        </p:txBody>
      </p:sp>
      <p:pic>
        <p:nvPicPr>
          <p:cNvPr id="6" name="Recorded Sound">
            <a:hlinkClick r:id="" action="ppaction://media"/>
            <a:extLst>
              <a:ext uri="{FF2B5EF4-FFF2-40B4-BE49-F238E27FC236}">
                <a16:creationId xmlns:a16="http://schemas.microsoft.com/office/drawing/2014/main" id="{1FCDE636-EC07-D571-9A01-63A4D3E9C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ransition spd="slow" advTm="3201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UMER\.vscode\Contacts\Downloads\ChatGPT Image May 1, 2026, 10_52_02 PM.png"/>
          <p:cNvPicPr>
            <a:picLocks noGrp="1" noChangeAspect="1" noChangeArrowheads="1"/>
          </p:cNvPicPr>
          <p:nvPr>
            <p:ph idx="1"/>
          </p:nvPr>
        </p:nvPicPr>
        <p:blipFill>
          <a:blip r:embed="rId4">
            <a:extLst>
              <a:ext uri="{28A0092B-C50C-407E-A947-70E740481C1C}">
                <a14:useLocalDpi xmlns:a14="http://schemas.microsoft.com/office/drawing/2010/main"/>
              </a:ext>
            </a:extLst>
          </a:blip>
          <a:srcRect b="9415"/>
          <a:stretch>
            <a:fillRect/>
          </a:stretch>
        </p:blipFill>
        <p:spPr bwMode="auto">
          <a:xfrm>
            <a:off x="0" y="-1"/>
            <a:ext cx="9144000" cy="6027279"/>
          </a:xfrm>
          <a:prstGeom prst="rect">
            <a:avLst/>
          </a:prstGeom>
          <a:noFill/>
        </p:spPr>
      </p:pic>
      <p:sp>
        <p:nvSpPr>
          <p:cNvPr id="4" name="TextBox 3"/>
          <p:cNvSpPr txBox="1"/>
          <p:nvPr/>
        </p:nvSpPr>
        <p:spPr>
          <a:xfrm>
            <a:off x="0" y="6114362"/>
            <a:ext cx="9144000" cy="707886"/>
          </a:xfrm>
          <a:prstGeom prst="rect">
            <a:avLst/>
          </a:prstGeom>
          <a:solidFill>
            <a:schemeClr val="bg1"/>
          </a:solidFill>
        </p:spPr>
        <p:txBody>
          <a:bodyPr wrap="square">
            <a:spAutoFit/>
          </a:bodyPr>
          <a:lstStyle/>
          <a:p>
            <a:pPr algn="ctr"/>
            <a:r>
              <a:rPr lang="en-US" sz="2000" b="1" i="1" dirty="0">
                <a:solidFill>
                  <a:srgbClr val="C00000"/>
                </a:solidFill>
              </a:rPr>
              <a:t>This is not a choice. This is a Cycle.</a:t>
            </a:r>
          </a:p>
          <a:p>
            <a:pPr algn="ctr"/>
            <a:r>
              <a:rPr lang="en-US" sz="2000" b="1" i="1" dirty="0">
                <a:solidFill>
                  <a:srgbClr val="C00000"/>
                </a:solidFill>
              </a:rPr>
              <a:t>Break the Cycle. Create inclusion</a:t>
            </a:r>
          </a:p>
        </p:txBody>
      </p:sp>
      <p:pic>
        <p:nvPicPr>
          <p:cNvPr id="5" name="Recorded Sound">
            <a:hlinkClick r:id="" action="ppaction://media"/>
            <a:extLst>
              <a:ext uri="{FF2B5EF4-FFF2-40B4-BE49-F238E27FC236}">
                <a16:creationId xmlns:a16="http://schemas.microsoft.com/office/drawing/2014/main" id="{F23719EC-6072-D65C-FF52-0802327D6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ransition spd="slow" advTm="78193">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a:solidFill>
            <a:srgbClr val="193F25"/>
          </a:solidFill>
        </p:spPr>
        <p:txBody>
          <a:bodyPr vert="horz" lIns="91440" tIns="45720" rIns="91440" bIns="45720" rtlCol="0" anchor="ctr">
            <a:normAutofit/>
          </a:bodyPr>
          <a:lstStyle/>
          <a:p>
            <a:pPr>
              <a:defRPr>
                <a:solidFill>
                  <a:srgbClr val="000000"/>
                </a:solidFill>
              </a:defRPr>
            </a:pPr>
            <a:r>
              <a:rPr lang="en-US" b="1" i="1" dirty="0">
                <a:solidFill>
                  <a:schemeClr val="bg2"/>
                </a:solidFill>
              </a:rPr>
              <a:t>Key Findings</a:t>
            </a:r>
          </a:p>
        </p:txBody>
      </p:sp>
      <p:sp>
        <p:nvSpPr>
          <p:cNvPr id="3" name="Content Placeholder 2"/>
          <p:cNvSpPr>
            <a:spLocks noGrp="1"/>
          </p:cNvSpPr>
          <p:nvPr>
            <p:ph idx="1"/>
          </p:nvPr>
        </p:nvSpPr>
        <p:spPr>
          <a:xfrm>
            <a:off x="101598" y="1417638"/>
            <a:ext cx="8839202" cy="5142819"/>
          </a:xfrm>
        </p:spPr>
        <p:txBody>
          <a:bodyPr>
            <a:noAutofit/>
          </a:bodyPr>
          <a:lstStyle/>
          <a:p>
            <a:pPr>
              <a:spcBef>
                <a:spcPts val="0"/>
              </a:spcBef>
              <a:buBlip>
                <a:blip r:embed="rId4"/>
              </a:buBlip>
            </a:pPr>
            <a:r>
              <a:rPr lang="en-US" sz="2100" b="1" dirty="0">
                <a:solidFill>
                  <a:srgbClr val="0000FF"/>
                </a:solidFill>
              </a:rPr>
              <a:t>Early Exclusion Shapes Life Path</a:t>
            </a:r>
          </a:p>
          <a:p>
            <a:pPr>
              <a:spcBef>
                <a:spcPts val="0"/>
              </a:spcBef>
              <a:buNone/>
            </a:pPr>
            <a:r>
              <a:rPr lang="en-US" sz="2100" dirty="0"/>
              <a:t>	</a:t>
            </a:r>
            <a:r>
              <a:rPr lang="en-US" sz="2100" b="1" dirty="0"/>
              <a:t>Family rejection and social stigma begin at a young age, affecting education, identity, and future opportunities</a:t>
            </a:r>
            <a:r>
              <a:rPr lang="en-US" sz="2100" dirty="0"/>
              <a:t>.</a:t>
            </a:r>
          </a:p>
          <a:p>
            <a:pPr>
              <a:spcBef>
                <a:spcPts val="0"/>
              </a:spcBef>
              <a:buBlip>
                <a:blip r:embed="rId4"/>
              </a:buBlip>
            </a:pPr>
            <a:r>
              <a:rPr lang="en-US" sz="2100" b="1" dirty="0">
                <a:solidFill>
                  <a:srgbClr val="0000FF"/>
                </a:solidFill>
              </a:rPr>
              <a:t>Violence is a Common Experience</a:t>
            </a:r>
          </a:p>
          <a:p>
            <a:pPr>
              <a:spcBef>
                <a:spcPts val="0"/>
              </a:spcBef>
              <a:buNone/>
            </a:pPr>
            <a:r>
              <a:rPr lang="en-US" sz="2100" dirty="0"/>
              <a:t>	</a:t>
            </a:r>
            <a:r>
              <a:rPr lang="en-US" sz="2100" b="1" dirty="0"/>
              <a:t>Participants reported frequent exposure to physical, emotional, and social violence in both private and public spaces.</a:t>
            </a:r>
          </a:p>
          <a:p>
            <a:pPr>
              <a:spcBef>
                <a:spcPts val="0"/>
              </a:spcBef>
              <a:buBlip>
                <a:blip r:embed="rId4"/>
              </a:buBlip>
            </a:pPr>
            <a:r>
              <a:rPr lang="en-US" sz="2100" b="1" dirty="0">
                <a:solidFill>
                  <a:srgbClr val="0000FF"/>
                </a:solidFill>
              </a:rPr>
              <a:t>Forced Migration to Urban Areas</a:t>
            </a:r>
          </a:p>
          <a:p>
            <a:pPr>
              <a:spcBef>
                <a:spcPts val="0"/>
              </a:spcBef>
              <a:buNone/>
            </a:pPr>
            <a:r>
              <a:rPr lang="en-US" sz="2100" dirty="0"/>
              <a:t>	</a:t>
            </a:r>
            <a:r>
              <a:rPr lang="en-US" sz="2100" b="1" dirty="0"/>
              <a:t>Due to exclusion in hometowns, many participants migrate to cities like Lahore in search of acceptance and survival</a:t>
            </a:r>
            <a:r>
              <a:rPr lang="en-US" sz="2100" dirty="0"/>
              <a:t>.</a:t>
            </a:r>
          </a:p>
          <a:p>
            <a:pPr>
              <a:spcBef>
                <a:spcPts val="0"/>
              </a:spcBef>
              <a:buBlip>
                <a:blip r:embed="rId4"/>
              </a:buBlip>
            </a:pPr>
            <a:r>
              <a:rPr lang="en-US" sz="2100" b="1" dirty="0">
                <a:solidFill>
                  <a:srgbClr val="0000FF"/>
                </a:solidFill>
              </a:rPr>
              <a:t>Limited Access to Formal Employment</a:t>
            </a:r>
          </a:p>
          <a:p>
            <a:pPr>
              <a:spcBef>
                <a:spcPts val="0"/>
              </a:spcBef>
              <a:buNone/>
            </a:pPr>
            <a:r>
              <a:rPr lang="en-US" sz="2100" dirty="0"/>
              <a:t>	</a:t>
            </a:r>
            <a:r>
              <a:rPr lang="en-US" sz="2100" b="1" dirty="0"/>
              <a:t>Lack of education and discrimination restrict access to formal jobs, pushing individuals toward informal work.</a:t>
            </a:r>
          </a:p>
          <a:p>
            <a:pPr>
              <a:spcBef>
                <a:spcPts val="0"/>
              </a:spcBef>
              <a:buBlip>
                <a:blip r:embed="rId4"/>
              </a:buBlip>
            </a:pPr>
            <a:r>
              <a:rPr lang="en-US" sz="2100" b="1" dirty="0">
                <a:solidFill>
                  <a:srgbClr val="0000FF"/>
                </a:solidFill>
              </a:rPr>
              <a:t>Survival Through Informal and Risky Work</a:t>
            </a:r>
          </a:p>
          <a:p>
            <a:pPr>
              <a:spcBef>
                <a:spcPts val="0"/>
              </a:spcBef>
              <a:buNone/>
            </a:pPr>
            <a:r>
              <a:rPr lang="en-US" sz="2100" dirty="0"/>
              <a:t>	</a:t>
            </a:r>
            <a:r>
              <a:rPr lang="en-US" sz="2100" b="1" dirty="0"/>
              <a:t>Participants rely on activities like begging, dancing, and sex work as primary means of livelihood.</a:t>
            </a:r>
          </a:p>
        </p:txBody>
      </p:sp>
      <p:pic>
        <p:nvPicPr>
          <p:cNvPr id="5" name="Recorded Sound">
            <a:hlinkClick r:id="" action="ppaction://media"/>
            <a:extLst>
              <a:ext uri="{FF2B5EF4-FFF2-40B4-BE49-F238E27FC236}">
                <a16:creationId xmlns:a16="http://schemas.microsoft.com/office/drawing/2014/main" id="{EDD6BBD2-AC73-BA37-57F6-61CB475F7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ransition spd="slow" advTm="78684">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93F25"/>
          </a:solidFill>
        </p:spPr>
        <p:txBody>
          <a:bodyPr vert="horz" lIns="91440" tIns="45720" rIns="91440" bIns="45720" rtlCol="0" anchor="ctr">
            <a:normAutofit/>
          </a:bodyPr>
          <a:lstStyle/>
          <a:p>
            <a:pPr>
              <a:defRPr>
                <a:solidFill>
                  <a:srgbClr val="000000"/>
                </a:solidFill>
              </a:defRPr>
            </a:pPr>
            <a:r>
              <a:rPr lang="en-US" b="1" i="1">
                <a:solidFill>
                  <a:schemeClr val="bg2"/>
                </a:solidFill>
              </a:rPr>
              <a:t>Conclusion</a:t>
            </a:r>
            <a:endParaRPr lang="en-US" b="1" i="1" dirty="0">
              <a:solidFill>
                <a:schemeClr val="bg2"/>
              </a:solidFill>
            </a:endParaRPr>
          </a:p>
        </p:txBody>
      </p:sp>
      <p:sp>
        <p:nvSpPr>
          <p:cNvPr id="3" name="Content Placeholder 2"/>
          <p:cNvSpPr>
            <a:spLocks noGrp="1"/>
          </p:cNvSpPr>
          <p:nvPr>
            <p:ph idx="1"/>
          </p:nvPr>
        </p:nvSpPr>
        <p:spPr>
          <a:xfrm>
            <a:off x="254000" y="1600200"/>
            <a:ext cx="8701314" cy="4470400"/>
          </a:xfrm>
        </p:spPr>
        <p:txBody>
          <a:bodyPr>
            <a:normAutofit fontScale="40000" lnSpcReduction="20000"/>
          </a:bodyPr>
          <a:lstStyle/>
          <a:p>
            <a:endParaRPr dirty="0"/>
          </a:p>
          <a:p>
            <a:pPr>
              <a:buBlip>
                <a:blip r:embed="rId4"/>
              </a:buBlip>
            </a:pPr>
            <a:r>
              <a:rPr lang="en-US" sz="5000" b="1" dirty="0">
                <a:solidFill>
                  <a:srgbClr val="C00000"/>
                </a:solidFill>
              </a:rPr>
              <a:t>Exclusion Begins Early and Continues</a:t>
            </a:r>
            <a:r>
              <a:rPr lang="en-US" sz="5000" dirty="0">
                <a:solidFill>
                  <a:srgbClr val="C00000"/>
                </a:solidFill>
              </a:rPr>
              <a:t>	</a:t>
            </a:r>
          </a:p>
          <a:p>
            <a:pPr>
              <a:buNone/>
            </a:pPr>
            <a:r>
              <a:rPr lang="en-US" sz="5000" b="1" dirty="0"/>
              <a:t>	Exclusion is not a moment, it is a lifelong journey starting from childhood</a:t>
            </a:r>
            <a:endParaRPr lang="en-US" sz="5000" dirty="0"/>
          </a:p>
          <a:p>
            <a:pPr>
              <a:buBlip>
                <a:blip r:embed="rId4"/>
              </a:buBlip>
            </a:pPr>
            <a:r>
              <a:rPr lang="en-US" sz="5000" b="1" dirty="0">
                <a:solidFill>
                  <a:srgbClr val="C00000"/>
                </a:solidFill>
              </a:rPr>
              <a:t>A Cycle That Continues</a:t>
            </a:r>
          </a:p>
          <a:p>
            <a:pPr>
              <a:buNone/>
            </a:pPr>
            <a:r>
              <a:rPr lang="en-US" sz="5000" b="1" dirty="0"/>
              <a:t>	Family rejection, limited education, and unsafe work are deeply connected and reinforce each other</a:t>
            </a:r>
          </a:p>
          <a:p>
            <a:pPr>
              <a:buBlip>
                <a:blip r:embed="rId4"/>
              </a:buBlip>
            </a:pPr>
            <a:r>
              <a:rPr lang="en-US" sz="5000" b="1" dirty="0">
                <a:solidFill>
                  <a:srgbClr val="C00000"/>
                </a:solidFill>
              </a:rPr>
              <a:t>Survival, Not Choice</a:t>
            </a:r>
          </a:p>
          <a:p>
            <a:pPr>
              <a:buNone/>
            </a:pPr>
            <a:r>
              <a:rPr lang="en-US" sz="5000" b="1" dirty="0"/>
              <a:t>	Most livelihood options are driven by necessity, not freedom or opportunity.</a:t>
            </a:r>
          </a:p>
          <a:p>
            <a:pPr>
              <a:buBlip>
                <a:blip r:embed="rId4"/>
              </a:buBlip>
            </a:pPr>
            <a:r>
              <a:rPr lang="en-US" sz="5000" b="1" dirty="0">
                <a:solidFill>
                  <a:srgbClr val="C00000"/>
                </a:solidFill>
              </a:rPr>
              <a:t>Community as the Only Support</a:t>
            </a:r>
          </a:p>
          <a:p>
            <a:pPr>
              <a:buNone/>
            </a:pPr>
            <a:r>
              <a:rPr lang="en-US" sz="5000" b="1" dirty="0"/>
              <a:t>	When families and systems fail, peer networks become the main source of survival and care</a:t>
            </a:r>
            <a:r>
              <a:rPr lang="en-US" sz="5000" dirty="0"/>
              <a:t>.</a:t>
            </a:r>
          </a:p>
          <a:p>
            <a:pPr>
              <a:buBlip>
                <a:blip r:embed="rId4"/>
              </a:buBlip>
            </a:pPr>
            <a:r>
              <a:rPr lang="en-US" sz="5000" b="1" dirty="0">
                <a:solidFill>
                  <a:srgbClr val="C00000"/>
                </a:solidFill>
              </a:rPr>
              <a:t>	Inclusion is Urgent and Essential</a:t>
            </a:r>
          </a:p>
          <a:p>
            <a:pPr>
              <a:buNone/>
            </a:pPr>
            <a:r>
              <a:rPr lang="en-US" sz="5000" b="1" dirty="0"/>
              <a:t>		Ensuring rights, dignity, and opportunities is not only social justice , it is  vital for overall development.</a:t>
            </a:r>
          </a:p>
        </p:txBody>
      </p:sp>
      <p:pic>
        <p:nvPicPr>
          <p:cNvPr id="4" name="Recorded Sound">
            <a:hlinkClick r:id="" action="ppaction://media"/>
            <a:extLst>
              <a:ext uri="{FF2B5EF4-FFF2-40B4-BE49-F238E27FC236}">
                <a16:creationId xmlns:a16="http://schemas.microsoft.com/office/drawing/2014/main" id="{0F613088-652D-90AE-ABF5-116E57994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ransition spd="slow" advTm="79168">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26"/>
            <a:ext cx="8229600" cy="698756"/>
          </a:xfrm>
          <a:solidFill>
            <a:srgbClr val="193F25"/>
          </a:solidFill>
        </p:spPr>
        <p:txBody>
          <a:bodyPr vert="horz" lIns="91440" tIns="45720" rIns="91440" bIns="45720" rtlCol="0" anchor="ctr">
            <a:noAutofit/>
          </a:bodyPr>
          <a:lstStyle/>
          <a:p>
            <a:pPr>
              <a:defRPr>
                <a:solidFill>
                  <a:srgbClr val="000000"/>
                </a:solidFill>
              </a:defRPr>
            </a:pPr>
            <a:br>
              <a:rPr lang="en-US" sz="2800" b="1" i="1" dirty="0">
                <a:solidFill>
                  <a:schemeClr val="bg2"/>
                </a:solidFill>
              </a:rPr>
            </a:br>
            <a:r>
              <a:rPr lang="en-US" sz="2800" b="1" i="1" dirty="0">
                <a:solidFill>
                  <a:schemeClr val="bg2"/>
                </a:solidFill>
              </a:rPr>
              <a:t>Proposed Future Collaborative Research Projects</a:t>
            </a:r>
            <a:br>
              <a:rPr lang="en-US" sz="2800" b="1" i="1" dirty="0">
                <a:solidFill>
                  <a:schemeClr val="bg2"/>
                </a:solidFill>
              </a:rPr>
            </a:br>
            <a:endParaRPr lang="en-US" sz="2800" b="1" i="1" dirty="0">
              <a:solidFill>
                <a:schemeClr val="bg2"/>
              </a:solidFill>
            </a:endParaRPr>
          </a:p>
        </p:txBody>
      </p:sp>
      <p:sp>
        <p:nvSpPr>
          <p:cNvPr id="3" name="Content Placeholder 2"/>
          <p:cNvSpPr>
            <a:spLocks noGrp="1"/>
          </p:cNvSpPr>
          <p:nvPr>
            <p:ph idx="1"/>
          </p:nvPr>
        </p:nvSpPr>
        <p:spPr>
          <a:xfrm>
            <a:off x="0" y="790180"/>
            <a:ext cx="6916994" cy="4599448"/>
          </a:xfrm>
        </p:spPr>
        <p:txBody>
          <a:bodyPr>
            <a:noAutofit/>
          </a:bodyPr>
          <a:lstStyle/>
          <a:p>
            <a:pPr marL="515938" indent="-515938" algn="just">
              <a:spcBef>
                <a:spcPts val="0"/>
              </a:spcBef>
              <a:buBlip>
                <a:blip r:embed="rId5"/>
              </a:buBlip>
            </a:pPr>
            <a:r>
              <a:rPr lang="en-US" sz="2400" b="1" dirty="0"/>
              <a:t>Social Acceptance of Transgender Community: Pakistan vs Australia</a:t>
            </a:r>
          </a:p>
          <a:p>
            <a:pPr marL="515938" indent="-515938" algn="just">
              <a:spcBef>
                <a:spcPts val="0"/>
              </a:spcBef>
              <a:buNone/>
            </a:pPr>
            <a:endParaRPr lang="en-US" sz="1000" b="1" dirty="0"/>
          </a:p>
          <a:p>
            <a:pPr marL="515938" indent="-515938" algn="just">
              <a:spcBef>
                <a:spcPts val="0"/>
              </a:spcBef>
              <a:buBlip>
                <a:blip r:embed="rId5"/>
              </a:buBlip>
            </a:pPr>
            <a:r>
              <a:rPr lang="en-US" sz="2400" b="1" dirty="0"/>
              <a:t>How Pakistani Society Perceives Transgender Individuals: A Field Survey in Lahore</a:t>
            </a:r>
          </a:p>
          <a:p>
            <a:pPr marL="515938" indent="-515938" algn="just">
              <a:spcBef>
                <a:spcPts val="0"/>
              </a:spcBef>
              <a:buNone/>
            </a:pPr>
            <a:endParaRPr lang="en-US" sz="1000" b="1" dirty="0"/>
          </a:p>
          <a:p>
            <a:pPr marL="515938" indent="-515938" algn="just">
              <a:spcBef>
                <a:spcPts val="0"/>
              </a:spcBef>
              <a:buBlip>
                <a:blip r:embed="rId5"/>
              </a:buBlip>
            </a:pPr>
            <a:r>
              <a:rPr lang="en-US" sz="2400" b="1" dirty="0"/>
              <a:t>Comparative Mental Health Challenges among Transgender Individuals in Pakistan and Australia</a:t>
            </a:r>
          </a:p>
          <a:p>
            <a:pPr marL="515938" indent="-515938" algn="just">
              <a:spcBef>
                <a:spcPts val="0"/>
              </a:spcBef>
              <a:buBlip>
                <a:blip r:embed="rId5"/>
              </a:buBlip>
            </a:pPr>
            <a:r>
              <a:rPr lang="en-US" sz="2400" b="1" dirty="0"/>
              <a:t>Social Inclusion and Employment Challenges Transgender Individuals in Pakistan and Australia</a:t>
            </a:r>
          </a:p>
          <a:p>
            <a:pPr marL="515938" indent="-515938" algn="just">
              <a:spcBef>
                <a:spcPts val="0"/>
              </a:spcBef>
              <a:buNone/>
            </a:pPr>
            <a:endParaRPr lang="en-US" sz="1000" b="1" dirty="0"/>
          </a:p>
          <a:p>
            <a:pPr marL="515938" indent="-515938" algn="just">
              <a:spcBef>
                <a:spcPts val="0"/>
              </a:spcBef>
              <a:buBlip>
                <a:blip r:embed="rId5"/>
              </a:buBlip>
            </a:pPr>
            <a:r>
              <a:rPr lang="en-US" sz="2400" b="1" dirty="0"/>
              <a:t> Comparative study of transgender experiences in Pakistan and Australia</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6994" y="973395"/>
            <a:ext cx="2225469" cy="1829415"/>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6994" y="4374435"/>
            <a:ext cx="2277396" cy="1881034"/>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a:srcRect/>
          <a:stretch>
            <a:fillRect/>
          </a:stretch>
        </p:blipFill>
        <p:spPr bwMode="auto">
          <a:xfrm>
            <a:off x="6916994" y="2802810"/>
            <a:ext cx="2277396" cy="1571625"/>
          </a:xfrm>
          <a:prstGeom prst="rect">
            <a:avLst/>
          </a:prstGeom>
          <a:noFill/>
          <a:ln w="9525">
            <a:noFill/>
            <a:miter lim="800000"/>
            <a:headEnd/>
            <a:tailEnd/>
          </a:ln>
          <a:effectLst/>
        </p:spPr>
      </p:pic>
      <p:sp>
        <p:nvSpPr>
          <p:cNvPr id="8" name="TextBox 7"/>
          <p:cNvSpPr txBox="1"/>
          <p:nvPr/>
        </p:nvSpPr>
        <p:spPr>
          <a:xfrm>
            <a:off x="127000" y="5261218"/>
            <a:ext cx="6916994" cy="1384995"/>
          </a:xfrm>
          <a:prstGeom prst="rect">
            <a:avLst/>
          </a:prstGeom>
          <a:noFill/>
        </p:spPr>
        <p:txBody>
          <a:bodyPr wrap="square" rtlCol="0">
            <a:spAutoFit/>
          </a:bodyPr>
          <a:lstStyle/>
          <a:p>
            <a:r>
              <a:rPr lang="en-US" sz="2000" b="1" dirty="0">
                <a:solidFill>
                  <a:srgbClr val="0000FF"/>
                </a:solidFill>
              </a:rPr>
              <a:t>Open to academic feedback, discussion, and future collaboration</a:t>
            </a:r>
            <a:br>
              <a:rPr lang="en-US" sz="2000" dirty="0">
                <a:solidFill>
                  <a:srgbClr val="0000FF"/>
                </a:solidFill>
              </a:rPr>
            </a:br>
            <a:r>
              <a:rPr lang="en-US" sz="2000" b="1" dirty="0">
                <a:solidFill>
                  <a:srgbClr val="0000FF"/>
                </a:solidFill>
              </a:rPr>
              <a:t>Muhammad </a:t>
            </a:r>
            <a:r>
              <a:rPr lang="en-US" sz="2000" b="1" dirty="0" err="1">
                <a:solidFill>
                  <a:srgbClr val="0000FF"/>
                </a:solidFill>
              </a:rPr>
              <a:t>Ishaq</a:t>
            </a:r>
            <a:r>
              <a:rPr lang="en-US" sz="2000" b="1" dirty="0">
                <a:solidFill>
                  <a:srgbClr val="0000FF"/>
                </a:solidFill>
              </a:rPr>
              <a:t> | University of the Punjab</a:t>
            </a:r>
            <a:br>
              <a:rPr lang="en-US" sz="2000" dirty="0"/>
            </a:br>
            <a:r>
              <a:rPr lang="en-US" b="1" dirty="0"/>
              <a:t>Email: </a:t>
            </a:r>
            <a:r>
              <a:rPr lang="en-US" sz="2400" b="1" dirty="0">
                <a:hlinkClick r:id="rId9"/>
              </a:rPr>
              <a:t>ishaq.eco@pu.edu.pk</a:t>
            </a:r>
            <a:r>
              <a:rPr lang="en-US" sz="2400" b="1" dirty="0"/>
              <a:t> </a:t>
            </a:r>
            <a:endParaRPr lang="en-US" dirty="0"/>
          </a:p>
        </p:txBody>
      </p:sp>
      <p:pic>
        <p:nvPicPr>
          <p:cNvPr id="5" name="Recorded Sound">
            <a:hlinkClick r:id="" action="ppaction://media"/>
            <a:extLst>
              <a:ext uri="{FF2B5EF4-FFF2-40B4-BE49-F238E27FC236}">
                <a16:creationId xmlns:a16="http://schemas.microsoft.com/office/drawing/2014/main" id="{DDBF5899-1756-A890-4A46-8122EDC699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68800" y="3225800"/>
            <a:ext cx="406400" cy="406400"/>
          </a:xfrm>
          <a:prstGeom prst="rect">
            <a:avLst/>
          </a:prstGeom>
        </p:spPr>
      </p:pic>
    </p:spTree>
  </p:cSld>
  <p:clrMapOvr>
    <a:masterClrMapping/>
  </p:clrMapOvr>
  <p:transition advTm="42957">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248" y="2438400"/>
            <a:ext cx="8586952" cy="3539430"/>
          </a:xfrm>
          <a:prstGeom prst="rect">
            <a:avLst/>
          </a:prstGeom>
        </p:spPr>
        <p:txBody>
          <a:bodyPr wrap="square">
            <a:spAutoFit/>
          </a:bodyPr>
          <a:lstStyle/>
          <a:p>
            <a:pPr marL="457200" lvl="0" indent="-457200" defTabSz="914400" eaLnBrk="0" fontAlgn="base" hangingPunct="0">
              <a:spcBef>
                <a:spcPct val="0"/>
              </a:spcBef>
              <a:spcAft>
                <a:spcPct val="0"/>
              </a:spcAft>
              <a:buBlip>
                <a:blip r:embed="rId4"/>
              </a:buBlip>
            </a:pPr>
            <a:r>
              <a:rPr lang="en-US" sz="2400" b="1" dirty="0">
                <a:latin typeface="Calibri" pitchFamily="34" charset="0"/>
                <a:ea typeface="Calibri" pitchFamily="34" charset="0"/>
                <a:cs typeface="Times New Roman" pitchFamily="18" charset="0"/>
              </a:rPr>
              <a:t>Before 2009–2012</a:t>
            </a:r>
            <a:r>
              <a:rPr lang="en-US" sz="2400" dirty="0">
                <a:latin typeface="Calibri" pitchFamily="34" charset="0"/>
                <a:ea typeface="Calibri" pitchFamily="34" charset="0"/>
                <a:cs typeface="Times New Roman" pitchFamily="18" charset="0"/>
              </a:rPr>
              <a:t> </a:t>
            </a:r>
            <a:r>
              <a:rPr lang="en-US" sz="2400" dirty="0">
                <a:solidFill>
                  <a:srgbClr val="FF0000"/>
                </a:solidFill>
                <a:latin typeface="Calibri" pitchFamily="34" charset="0"/>
                <a:ea typeface="Calibri" pitchFamily="34" charset="0"/>
                <a:cs typeface="Times New Roman" pitchFamily="18" charset="0"/>
              </a:rPr>
              <a:t>→</a:t>
            </a:r>
            <a:r>
              <a:rPr lang="en-US" sz="2400" dirty="0">
                <a:latin typeface="Calibri" pitchFamily="34" charset="0"/>
                <a:ea typeface="Calibri" pitchFamily="34" charset="0"/>
                <a:cs typeface="Times New Roman" pitchFamily="18" charset="0"/>
              </a:rPr>
              <a:t> Official forms in Pakistan had </a:t>
            </a:r>
            <a:r>
              <a:rPr lang="en-US" sz="2400" b="1" dirty="0">
                <a:latin typeface="Calibri" pitchFamily="34" charset="0"/>
                <a:ea typeface="Calibri" pitchFamily="34" charset="0"/>
                <a:cs typeface="Times New Roman" pitchFamily="18" charset="0"/>
              </a:rPr>
              <a:t>ONLY TWO OPTIONS: Male / Female</a:t>
            </a:r>
            <a:r>
              <a:rPr lang="en-US" sz="2400" dirty="0">
                <a:latin typeface="Calibri" pitchFamily="34" charset="0"/>
                <a:ea typeface="Calibri" pitchFamily="34" charset="0"/>
                <a:cs typeface="Times New Roman" pitchFamily="18" charset="0"/>
              </a:rPr>
              <a:t> </a:t>
            </a:r>
          </a:p>
          <a:p>
            <a:pPr marL="457200" lvl="0" indent="-457200" defTabSz="914400" eaLnBrk="0" fontAlgn="base" hangingPunct="0">
              <a:spcBef>
                <a:spcPct val="0"/>
              </a:spcBef>
              <a:spcAft>
                <a:spcPct val="0"/>
              </a:spcAft>
              <a:buBlip>
                <a:blip r:embed="rId4"/>
              </a:buBlip>
            </a:pPr>
            <a:r>
              <a:rPr lang="en-US" sz="2400" b="1" dirty="0">
                <a:latin typeface="Calibri" pitchFamily="34" charset="0"/>
                <a:ea typeface="Calibri" pitchFamily="34" charset="0"/>
                <a:cs typeface="Times New Roman" pitchFamily="18" charset="0"/>
              </a:rPr>
              <a:t>2009 Supreme Court decision</a:t>
            </a:r>
            <a:r>
              <a:rPr lang="en-US" sz="2400" dirty="0">
                <a:latin typeface="Calibri" pitchFamily="34" charset="0"/>
                <a:ea typeface="Calibri" pitchFamily="34" charset="0"/>
                <a:cs typeface="Times New Roman" pitchFamily="18" charset="0"/>
              </a:rPr>
              <a:t> </a:t>
            </a:r>
            <a:r>
              <a:rPr lang="en-US" sz="2400" dirty="0">
                <a:solidFill>
                  <a:srgbClr val="FF0000"/>
                </a:solidFill>
                <a:latin typeface="Calibri" pitchFamily="34" charset="0"/>
                <a:ea typeface="Calibri" pitchFamily="34" charset="0"/>
                <a:cs typeface="Times New Roman" pitchFamily="18" charset="0"/>
              </a:rPr>
              <a:t>→</a:t>
            </a:r>
            <a:r>
              <a:rPr lang="en-US" sz="2400" dirty="0">
                <a:latin typeface="Calibri" pitchFamily="34" charset="0"/>
                <a:ea typeface="Calibri" pitchFamily="34" charset="0"/>
                <a:cs typeface="Times New Roman" pitchFamily="18" charset="0"/>
              </a:rPr>
              <a:t> Recognized rights of </a:t>
            </a:r>
            <a:r>
              <a:rPr lang="en-US" sz="2800" b="1" dirty="0">
                <a:solidFill>
                  <a:srgbClr val="7030A0"/>
                </a:solidFill>
                <a:latin typeface="Calibri" pitchFamily="34" charset="0"/>
                <a:ea typeface="Calibri" pitchFamily="34" charset="0"/>
                <a:cs typeface="Times New Roman" pitchFamily="18" charset="0"/>
              </a:rPr>
              <a:t>transgender</a:t>
            </a:r>
            <a:r>
              <a:rPr lang="en-US" sz="2400" dirty="0">
                <a:latin typeface="Calibri" pitchFamily="34" charset="0"/>
                <a:ea typeface="Calibri" pitchFamily="34" charset="0"/>
                <a:cs typeface="Times New Roman" pitchFamily="18" charset="0"/>
              </a:rPr>
              <a:t> (</a:t>
            </a:r>
            <a:r>
              <a:rPr lang="en-US" sz="2400" dirty="0" err="1">
                <a:latin typeface="Calibri" pitchFamily="34" charset="0"/>
                <a:ea typeface="Calibri" pitchFamily="34" charset="0"/>
                <a:cs typeface="Times New Roman" pitchFamily="18" charset="0"/>
              </a:rPr>
              <a:t>Khawaja</a:t>
            </a:r>
            <a:r>
              <a:rPr lang="en-US" sz="2400" dirty="0">
                <a:latin typeface="Calibri" pitchFamily="34" charset="0"/>
                <a:ea typeface="Calibri" pitchFamily="34" charset="0"/>
                <a:cs typeface="Times New Roman" pitchFamily="18" charset="0"/>
              </a:rPr>
              <a:t> </a:t>
            </a:r>
            <a:r>
              <a:rPr lang="en-US" sz="2400" dirty="0" err="1">
                <a:latin typeface="Calibri" pitchFamily="34" charset="0"/>
                <a:ea typeface="Calibri" pitchFamily="34" charset="0"/>
                <a:cs typeface="Times New Roman" pitchFamily="18" charset="0"/>
              </a:rPr>
              <a:t>Sira</a:t>
            </a:r>
            <a:r>
              <a:rPr lang="en-US" sz="2400" dirty="0">
                <a:latin typeface="Calibri" pitchFamily="34" charset="0"/>
                <a:ea typeface="Calibri" pitchFamily="34" charset="0"/>
                <a:cs typeface="Times New Roman" pitchFamily="18" charset="0"/>
              </a:rPr>
              <a:t>) community </a:t>
            </a:r>
          </a:p>
          <a:p>
            <a:pPr marL="457200" lvl="0" indent="-457200" defTabSz="914400" eaLnBrk="0" fontAlgn="base" hangingPunct="0">
              <a:spcBef>
                <a:spcPct val="0"/>
              </a:spcBef>
              <a:spcAft>
                <a:spcPct val="0"/>
              </a:spcAft>
              <a:buBlip>
                <a:blip r:embed="rId4"/>
              </a:buBlip>
            </a:pPr>
            <a:r>
              <a:rPr lang="en-US" sz="2400" b="1" dirty="0">
                <a:latin typeface="Calibri" pitchFamily="34" charset="0"/>
                <a:ea typeface="Calibri" pitchFamily="34" charset="0"/>
                <a:cs typeface="Times New Roman" pitchFamily="18" charset="0"/>
              </a:rPr>
              <a:t>2012 (NADRA implementation)</a:t>
            </a:r>
            <a:r>
              <a:rPr lang="en-US" sz="2400" dirty="0">
                <a:latin typeface="Calibri" pitchFamily="34" charset="0"/>
                <a:ea typeface="Calibri" pitchFamily="34" charset="0"/>
                <a:cs typeface="Times New Roman" pitchFamily="18" charset="0"/>
              </a:rPr>
              <a:t> </a:t>
            </a:r>
            <a:r>
              <a:rPr lang="en-US" sz="2400" dirty="0">
                <a:solidFill>
                  <a:srgbClr val="FF0000"/>
                </a:solidFill>
                <a:latin typeface="Calibri" pitchFamily="34" charset="0"/>
                <a:ea typeface="Calibri" pitchFamily="34" charset="0"/>
                <a:cs typeface="Times New Roman" pitchFamily="18" charset="0"/>
              </a:rPr>
              <a:t>→ </a:t>
            </a:r>
            <a:r>
              <a:rPr lang="en-US" sz="2400" dirty="0">
                <a:latin typeface="Calibri" pitchFamily="34" charset="0"/>
                <a:ea typeface="Calibri" pitchFamily="34" charset="0"/>
                <a:cs typeface="Times New Roman" pitchFamily="18" charset="0"/>
              </a:rPr>
              <a:t>Forms expanded to include </a:t>
            </a:r>
            <a:r>
              <a:rPr lang="en-US" sz="2400" b="1" dirty="0">
                <a:latin typeface="Calibri" pitchFamily="34" charset="0"/>
                <a:ea typeface="Calibri" pitchFamily="34" charset="0"/>
                <a:cs typeface="Times New Roman" pitchFamily="18" charset="0"/>
              </a:rPr>
              <a:t>third gender option   </a:t>
            </a:r>
            <a:r>
              <a:rPr lang="en-US" sz="2400" b="1" dirty="0">
                <a:solidFill>
                  <a:srgbClr val="002060"/>
                </a:solidFill>
                <a:latin typeface="Calibri" pitchFamily="34" charset="0"/>
                <a:ea typeface="Calibri" pitchFamily="34" charset="0"/>
                <a:cs typeface="Times New Roman" pitchFamily="18" charset="0"/>
              </a:rPr>
              <a:t>(</a:t>
            </a:r>
            <a:r>
              <a:rPr lang="en-US" sz="2000" b="1" i="1" dirty="0">
                <a:solidFill>
                  <a:srgbClr val="002060"/>
                </a:solidFill>
                <a:latin typeface="Calibri" pitchFamily="34" charset="0"/>
                <a:ea typeface="Calibri" pitchFamily="34" charset="0"/>
                <a:cs typeface="Times New Roman" pitchFamily="18" charset="0"/>
              </a:rPr>
              <a:t>National Database and Registration Authority</a:t>
            </a:r>
            <a:r>
              <a:rPr lang="en-US" sz="2000" i="1" dirty="0">
                <a:solidFill>
                  <a:srgbClr val="002060"/>
                </a:solidFill>
                <a:latin typeface="Calibri" pitchFamily="34" charset="0"/>
                <a:ea typeface="Calibri" pitchFamily="34" charset="0"/>
                <a:cs typeface="Times New Roman" pitchFamily="18" charset="0"/>
              </a:rPr>
              <a:t> </a:t>
            </a:r>
            <a:r>
              <a:rPr lang="en-US" sz="2000" i="1" dirty="0">
                <a:latin typeface="Calibri" pitchFamily="34" charset="0"/>
                <a:ea typeface="Calibri" pitchFamily="34" charset="0"/>
                <a:cs typeface="Times New Roman" pitchFamily="18" charset="0"/>
              </a:rPr>
              <a:t>) </a:t>
            </a:r>
            <a:endParaRPr lang="en-US" sz="2400" i="1" dirty="0">
              <a:latin typeface="Arial" pitchFamily="34" charset="0"/>
              <a:ea typeface="Calibri" pitchFamily="34" charset="0"/>
              <a:cs typeface="Arial" pitchFamily="34" charset="0"/>
            </a:endParaRPr>
          </a:p>
          <a:p>
            <a:pPr marL="457200" lvl="0" indent="-457200" defTabSz="914400" eaLnBrk="0" fontAlgn="base" hangingPunct="0">
              <a:spcBef>
                <a:spcPct val="0"/>
              </a:spcBef>
              <a:spcAft>
                <a:spcPct val="0"/>
              </a:spcAft>
              <a:buBlip>
                <a:blip r:embed="rId4"/>
              </a:buBlip>
            </a:pPr>
            <a:r>
              <a:rPr lang="en-US" sz="2400" dirty="0">
                <a:latin typeface="Arial" pitchFamily="34" charset="0"/>
                <a:ea typeface="Times New Roman" pitchFamily="18" charset="0"/>
                <a:cs typeface="Arial" pitchFamily="34" charset="0"/>
              </a:rPr>
              <a:t>Example: </a:t>
            </a:r>
            <a:r>
              <a:rPr lang="en-US" sz="2800" b="1" dirty="0">
                <a:solidFill>
                  <a:srgbClr val="193F25"/>
                </a:solidFill>
                <a:latin typeface="Arial" pitchFamily="34" charset="0"/>
                <a:ea typeface="Times New Roman" pitchFamily="18" charset="0"/>
                <a:cs typeface="Arial" pitchFamily="34" charset="0"/>
              </a:rPr>
              <a:t>CNIC and official registration </a:t>
            </a:r>
            <a:r>
              <a:rPr lang="en-US" sz="2400" dirty="0">
                <a:latin typeface="Arial" pitchFamily="34" charset="0"/>
                <a:ea typeface="Times New Roman" pitchFamily="18" charset="0"/>
                <a:cs typeface="Arial" pitchFamily="34" charset="0"/>
              </a:rPr>
              <a:t>forms </a:t>
            </a:r>
            <a:r>
              <a:rPr lang="en-US" sz="2400" b="1" dirty="0">
                <a:latin typeface="Calibri" pitchFamily="34" charset="0"/>
                <a:ea typeface="Calibri" pitchFamily="34" charset="0"/>
                <a:cs typeface="Times New Roman" pitchFamily="18" charset="0"/>
              </a:rPr>
              <a:t>started including        </a:t>
            </a:r>
            <a:r>
              <a:rPr lang="en-US" sz="2000" b="1" i="1" dirty="0">
                <a:solidFill>
                  <a:srgbClr val="002060"/>
                </a:solidFill>
                <a:latin typeface="Calibri" pitchFamily="34" charset="0"/>
                <a:ea typeface="Calibri" pitchFamily="34" charset="0"/>
                <a:cs typeface="Times New Roman" pitchFamily="18" charset="0"/>
              </a:rPr>
              <a:t>(Computerized National Identity Card)</a:t>
            </a:r>
            <a:br>
              <a:rPr lang="en-US" sz="2400" dirty="0">
                <a:latin typeface="Arial" pitchFamily="34" charset="0"/>
                <a:ea typeface="Times New Roman" pitchFamily="18" charset="0"/>
                <a:cs typeface="Arial" pitchFamily="34" charset="0"/>
              </a:rPr>
            </a:br>
            <a:r>
              <a:rPr lang="en-US" sz="2400" b="1" dirty="0">
                <a:latin typeface="Arial" pitchFamily="34" charset="0"/>
                <a:ea typeface="Times New Roman" pitchFamily="18" charset="0"/>
                <a:cs typeface="Arial" pitchFamily="34" charset="0"/>
              </a:rPr>
              <a:t>Male / Female / </a:t>
            </a:r>
            <a:r>
              <a:rPr lang="en-US" sz="2400" b="1" dirty="0" err="1">
                <a:latin typeface="Arial" pitchFamily="34" charset="0"/>
                <a:ea typeface="Times New Roman" pitchFamily="18" charset="0"/>
                <a:cs typeface="Arial" pitchFamily="34" charset="0"/>
              </a:rPr>
              <a:t>Khawaja</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Sira</a:t>
            </a:r>
            <a:r>
              <a:rPr lang="en-US" sz="2400" b="1" dirty="0">
                <a:latin typeface="Arial" pitchFamily="34" charset="0"/>
                <a:ea typeface="Times New Roman" pitchFamily="18" charset="0"/>
                <a:cs typeface="Arial" pitchFamily="34" charset="0"/>
              </a:rPr>
              <a:t> </a:t>
            </a:r>
            <a:r>
              <a:rPr lang="en-US" sz="2400" b="1" dirty="0">
                <a:solidFill>
                  <a:srgbClr val="C00000"/>
                </a:solidFill>
                <a:latin typeface="Arial" pitchFamily="34" charset="0"/>
                <a:ea typeface="Times New Roman" pitchFamily="18" charset="0"/>
                <a:cs typeface="Arial" pitchFamily="34" charset="0"/>
              </a:rPr>
              <a:t>(Third Gender)</a:t>
            </a:r>
            <a:r>
              <a:rPr lang="en-US" sz="2400" dirty="0">
                <a:solidFill>
                  <a:srgbClr val="C00000"/>
                </a:solidFill>
                <a:latin typeface="Arial" pitchFamily="34" charset="0"/>
                <a:ea typeface="Times New Roman" pitchFamily="18" charset="0"/>
                <a:cs typeface="Arial" pitchFamily="34" charset="0"/>
              </a:rPr>
              <a:t> after </a:t>
            </a:r>
            <a:r>
              <a:rPr lang="en-US" sz="2400" dirty="0">
                <a:latin typeface="Arial" pitchFamily="34" charset="0"/>
                <a:ea typeface="Times New Roman" pitchFamily="18" charset="0"/>
                <a:cs typeface="Arial" pitchFamily="34" charset="0"/>
              </a:rPr>
              <a:t>2012 </a:t>
            </a:r>
            <a:endParaRPr lang="en-US" sz="2400" dirty="0">
              <a:latin typeface="Arial" pitchFamily="34" charset="0"/>
              <a:cs typeface="Arial" pitchFamily="34" charset="0"/>
            </a:endParaRPr>
          </a:p>
        </p:txBody>
      </p:sp>
      <p:sp>
        <p:nvSpPr>
          <p:cNvPr id="4" name="Rectangle 3"/>
          <p:cNvSpPr/>
          <p:nvPr/>
        </p:nvSpPr>
        <p:spPr>
          <a:xfrm>
            <a:off x="0" y="0"/>
            <a:ext cx="5743237" cy="1676400"/>
          </a:xfrm>
          <a:prstGeom prst="rect">
            <a:avLst/>
          </a:prstGeom>
          <a:solidFill>
            <a:srgbClr val="193F25"/>
          </a:solidFill>
        </p:spPr>
        <p:txBody>
          <a:bodyPr vert="horz" lIns="91440" tIns="45720" rIns="91440" bIns="45720" rtlCol="0" anchor="ctr">
            <a:normAutofit/>
          </a:bodyPr>
          <a:lstStyle/>
          <a:p>
            <a:pPr algn="ctr">
              <a:spcBef>
                <a:spcPct val="0"/>
              </a:spcBef>
            </a:pPr>
            <a:r>
              <a:rPr lang="en-US" sz="4400" b="1" i="1" dirty="0">
                <a:solidFill>
                  <a:schemeClr val="bg2"/>
                </a:solidFill>
                <a:latin typeface="+mj-lt"/>
                <a:ea typeface="+mj-ea"/>
                <a:cs typeface="+mj-cs"/>
              </a:rPr>
              <a:t>From Two Boxes to Recognition</a:t>
            </a:r>
          </a:p>
        </p:txBody>
      </p:sp>
      <p:pic>
        <p:nvPicPr>
          <p:cNvPr id="4098" name="Picture 2"/>
          <p:cNvPicPr>
            <a:picLocks noChangeAspect="1" noChangeArrowheads="1"/>
          </p:cNvPicPr>
          <p:nvPr/>
        </p:nvPicPr>
        <p:blipFill>
          <a:blip r:embed="rId5"/>
          <a:srcRect/>
          <a:stretch>
            <a:fillRect/>
          </a:stretch>
        </p:blipFill>
        <p:spPr bwMode="auto">
          <a:xfrm>
            <a:off x="5743237" y="0"/>
            <a:ext cx="3400763" cy="2133600"/>
          </a:xfrm>
          <a:prstGeom prst="rect">
            <a:avLst/>
          </a:prstGeom>
          <a:noFill/>
          <a:ln w="9525">
            <a:noFill/>
            <a:miter lim="800000"/>
            <a:headEnd/>
            <a:tailEnd/>
          </a:ln>
          <a:effectLst/>
        </p:spPr>
      </p:pic>
      <p:pic>
        <p:nvPicPr>
          <p:cNvPr id="5" name="two boxces">
            <a:hlinkClick r:id="" action="ppaction://media"/>
            <a:extLst>
              <a:ext uri="{FF2B5EF4-FFF2-40B4-BE49-F238E27FC236}">
                <a16:creationId xmlns:a16="http://schemas.microsoft.com/office/drawing/2014/main" id="{F0B523FF-1FC9-89DB-2F6D-EC13CB1DD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spd="slow" advTm="73609">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srcRect/>
          <a:stretch>
            <a:fillRect/>
          </a:stretch>
        </p:blipFill>
        <p:spPr bwMode="auto">
          <a:xfrm>
            <a:off x="0" y="14748"/>
            <a:ext cx="9144000" cy="6858000"/>
          </a:xfrm>
          <a:prstGeom prst="rect">
            <a:avLst/>
          </a:prstGeom>
          <a:noFill/>
          <a:ln w="9525">
            <a:noFill/>
            <a:miter lim="800000"/>
            <a:headEnd/>
            <a:tailEnd/>
          </a:ln>
          <a:effectLst/>
        </p:spPr>
      </p:pic>
      <p:sp>
        <p:nvSpPr>
          <p:cNvPr id="5" name="TextBox 4"/>
          <p:cNvSpPr txBox="1"/>
          <p:nvPr/>
        </p:nvSpPr>
        <p:spPr>
          <a:xfrm>
            <a:off x="0" y="6363618"/>
            <a:ext cx="8937523" cy="369332"/>
          </a:xfrm>
          <a:prstGeom prst="rect">
            <a:avLst/>
          </a:prstGeom>
          <a:solidFill>
            <a:srgbClr val="003300"/>
          </a:solidFill>
        </p:spPr>
        <p:txBody>
          <a:bodyPr wrap="square" rtlCol="0">
            <a:spAutoFit/>
          </a:bodyPr>
          <a:lstStyle/>
          <a:p>
            <a:pPr algn="ctr"/>
            <a:r>
              <a:rPr lang="en-US" b="1" dirty="0">
                <a:solidFill>
                  <a:schemeClr val="bg1"/>
                </a:solidFill>
              </a:rPr>
              <a:t>“Dignity is not a privilege… it is a right for everyone”</a:t>
            </a:r>
          </a:p>
        </p:txBody>
      </p:sp>
      <p:sp>
        <p:nvSpPr>
          <p:cNvPr id="4" name="TextBox 3">
            <a:extLst>
              <a:ext uri="{FF2B5EF4-FFF2-40B4-BE49-F238E27FC236}">
                <a16:creationId xmlns:a16="http://schemas.microsoft.com/office/drawing/2014/main" id="{F2BEA4F2-AF74-FB00-AE8C-32348208A997}"/>
              </a:ext>
            </a:extLst>
          </p:cNvPr>
          <p:cNvSpPr txBox="1"/>
          <p:nvPr/>
        </p:nvSpPr>
        <p:spPr>
          <a:xfrm>
            <a:off x="2232837" y="2951938"/>
            <a:ext cx="4678326" cy="369332"/>
          </a:xfrm>
          <a:prstGeom prst="rect">
            <a:avLst/>
          </a:prstGeom>
          <a:noFill/>
        </p:spPr>
        <p:txBody>
          <a:bodyPr wrap="square">
            <a:spAutoFit/>
          </a:bodyPr>
          <a:lstStyle/>
          <a:p>
            <a:endParaRPr lang="en-US" dirty="0"/>
          </a:p>
        </p:txBody>
      </p:sp>
      <p:pic>
        <p:nvPicPr>
          <p:cNvPr id="9" name="Picture 8">
            <a:extLst>
              <a:ext uri="{FF2B5EF4-FFF2-40B4-BE49-F238E27FC236}">
                <a16:creationId xmlns:a16="http://schemas.microsoft.com/office/drawing/2014/main" id="{6D357643-CB1A-43E2-35E2-67F8A87FB3E3}"/>
              </a:ext>
            </a:extLst>
          </p:cNvPr>
          <p:cNvPicPr>
            <a:picLocks noChangeAspect="1"/>
          </p:cNvPicPr>
          <p:nvPr/>
        </p:nvPicPr>
        <p:blipFill>
          <a:blip r:embed="rId5"/>
          <a:stretch>
            <a:fillRect/>
          </a:stretch>
        </p:blipFill>
        <p:spPr>
          <a:xfrm>
            <a:off x="-1" y="14748"/>
            <a:ext cx="4082903" cy="1529268"/>
          </a:xfrm>
          <a:prstGeom prst="rect">
            <a:avLst/>
          </a:prstGeom>
        </p:spPr>
      </p:pic>
      <p:pic>
        <p:nvPicPr>
          <p:cNvPr id="11" name="Picture 10">
            <a:extLst>
              <a:ext uri="{FF2B5EF4-FFF2-40B4-BE49-F238E27FC236}">
                <a16:creationId xmlns:a16="http://schemas.microsoft.com/office/drawing/2014/main" id="{A142F180-F8D9-74E6-6D54-383A1C9450AC}"/>
              </a:ext>
            </a:extLst>
          </p:cNvPr>
          <p:cNvPicPr>
            <a:picLocks noChangeAspect="1"/>
          </p:cNvPicPr>
          <p:nvPr/>
        </p:nvPicPr>
        <p:blipFill>
          <a:blip r:embed="rId6"/>
          <a:stretch>
            <a:fillRect/>
          </a:stretch>
        </p:blipFill>
        <p:spPr>
          <a:xfrm>
            <a:off x="4082903" y="-17834"/>
            <a:ext cx="5061098" cy="1529269"/>
          </a:xfrm>
          <a:prstGeom prst="rect">
            <a:avLst/>
          </a:prstGeom>
        </p:spPr>
      </p:pic>
      <p:pic>
        <p:nvPicPr>
          <p:cNvPr id="12" name="Recorded Sound">
            <a:hlinkClick r:id="" action="ppaction://media"/>
            <a:extLst>
              <a:ext uri="{FF2B5EF4-FFF2-40B4-BE49-F238E27FC236}">
                <a16:creationId xmlns:a16="http://schemas.microsoft.com/office/drawing/2014/main" id="{A0D1E6BA-021B-8B47-BC0B-7DE14A2251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44527">
        <p14:warp dir="in"/>
      </p:transition>
    </mc:Choice>
    <mc:Fallback xmlns="">
      <p:transition spd="slow" advTm="44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2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193F25"/>
          </a:solidFill>
        </p:spPr>
        <p:txBody>
          <a:bodyPr vert="horz" lIns="91440" tIns="45720" rIns="91440" bIns="45720" rtlCol="0" anchor="ctr">
            <a:normAutofit/>
          </a:bodyPr>
          <a:lstStyle/>
          <a:p>
            <a:r>
              <a:rPr lang="en-US" b="1" i="1" dirty="0">
                <a:solidFill>
                  <a:schemeClr val="bg2"/>
                </a:solidFill>
              </a:rPr>
              <a:t>Introduction </a:t>
            </a:r>
          </a:p>
        </p:txBody>
      </p:sp>
      <p:sp>
        <p:nvSpPr>
          <p:cNvPr id="3" name="Content Placeholder 2"/>
          <p:cNvSpPr>
            <a:spLocks noGrp="1"/>
          </p:cNvSpPr>
          <p:nvPr>
            <p:ph idx="1"/>
          </p:nvPr>
        </p:nvSpPr>
        <p:spPr>
          <a:xfrm>
            <a:off x="-1" y="1769907"/>
            <a:ext cx="6250899" cy="3671523"/>
          </a:xfrm>
        </p:spPr>
        <p:txBody>
          <a:bodyPr>
            <a:normAutofit fontScale="25000" lnSpcReduction="20000"/>
          </a:bodyPr>
          <a:lstStyle/>
          <a:p>
            <a:pPr marL="509588" indent="-449263">
              <a:lnSpc>
                <a:spcPct val="120000"/>
              </a:lnSpc>
              <a:buBlip>
                <a:blip r:embed="rId4"/>
              </a:buBlip>
            </a:pPr>
            <a:r>
              <a:rPr lang="en-US" sz="11200" b="1" dirty="0" err="1"/>
              <a:t>Khawaja</a:t>
            </a:r>
            <a:r>
              <a:rPr lang="en-US" sz="11200" b="1" dirty="0"/>
              <a:t> </a:t>
            </a:r>
            <a:r>
              <a:rPr lang="en-US" sz="11200" b="1" dirty="0" err="1"/>
              <a:t>Sira</a:t>
            </a:r>
            <a:r>
              <a:rPr lang="en-US" sz="11200" b="1" dirty="0"/>
              <a:t> </a:t>
            </a:r>
            <a:r>
              <a:rPr lang="en-US" sz="9600" b="1" dirty="0"/>
              <a:t>(Transgender) community in Pakistan </a:t>
            </a:r>
          </a:p>
          <a:p>
            <a:pPr marL="509588" indent="-449263">
              <a:lnSpc>
                <a:spcPct val="120000"/>
              </a:lnSpc>
              <a:buBlip>
                <a:blip r:embed="rId4"/>
              </a:buBlip>
            </a:pPr>
            <a:r>
              <a:rPr lang="en-US" sz="9600" b="1" dirty="0"/>
              <a:t>Long history of exclusion &amp; invisibility </a:t>
            </a:r>
          </a:p>
          <a:p>
            <a:pPr marL="509588" indent="-449263">
              <a:lnSpc>
                <a:spcPct val="120000"/>
              </a:lnSpc>
              <a:buBlip>
                <a:blip r:embed="rId4"/>
              </a:buBlip>
            </a:pPr>
            <a:r>
              <a:rPr lang="en-US" sz="9600" b="1" dirty="0"/>
              <a:t>Limited recognition in data &amp; society</a:t>
            </a:r>
          </a:p>
          <a:p>
            <a:pPr marL="509588" lvl="0" indent="-449263">
              <a:lnSpc>
                <a:spcPct val="120000"/>
              </a:lnSpc>
              <a:buBlip>
                <a:blip r:embed="rId4"/>
              </a:buBlip>
            </a:pPr>
            <a:r>
              <a:rPr lang="en-US" sz="9600" b="1" dirty="0"/>
              <a:t>Early life rejection &amp; identity questioning </a:t>
            </a:r>
          </a:p>
          <a:p>
            <a:pPr marL="509588" indent="-449263">
              <a:lnSpc>
                <a:spcPct val="120000"/>
              </a:lnSpc>
              <a:buBlip>
                <a:blip r:embed="rId4"/>
              </a:buBlip>
            </a:pPr>
            <a:r>
              <a:rPr lang="en-US" sz="9600" b="1" dirty="0"/>
              <a:t>Legal progress…. but weak implementation</a:t>
            </a:r>
          </a:p>
          <a:p>
            <a:pPr marL="509588" indent="-449263">
              <a:lnSpc>
                <a:spcPct val="120000"/>
              </a:lnSpc>
              <a:buBlip>
                <a:blip r:embed="rId4"/>
              </a:buBlip>
            </a:pPr>
            <a:r>
              <a:rPr lang="en-US" sz="9600" b="1" dirty="0"/>
              <a:t>Ongoing social &amp; economic challenges</a:t>
            </a:r>
          </a:p>
          <a:p>
            <a:pPr marL="509588" indent="-449263">
              <a:lnSpc>
                <a:spcPct val="120000"/>
              </a:lnSpc>
              <a:buBlip>
                <a:blip r:embed="rId4"/>
              </a:buBlip>
            </a:pPr>
            <a:r>
              <a:rPr lang="en-US" sz="11200" b="1" dirty="0"/>
              <a:t>Study focus: </a:t>
            </a:r>
            <a:r>
              <a:rPr lang="en-US" sz="9600" b="1" dirty="0"/>
              <a:t>lived experiences in Lahore</a:t>
            </a:r>
            <a:endParaRPr lang="en-US" sz="7400" b="1" dirty="0"/>
          </a:p>
        </p:txBody>
      </p:sp>
      <p:pic>
        <p:nvPicPr>
          <p:cNvPr id="14338" name="Picture 2" descr="C:\Users\UMER\.vscode\Contacts\Downloads\ChatGPT Image May 6, 2026, 10_39_49 PM.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50898" y="1417638"/>
            <a:ext cx="2893102" cy="5440362"/>
          </a:xfrm>
          <a:prstGeom prst="rect">
            <a:avLst/>
          </a:prstGeom>
          <a:noFill/>
        </p:spPr>
      </p:pic>
      <p:pic>
        <p:nvPicPr>
          <p:cNvPr id="4" name="introduction">
            <a:hlinkClick r:id="" action="ppaction://media"/>
            <a:extLst>
              <a:ext uri="{FF2B5EF4-FFF2-40B4-BE49-F238E27FC236}">
                <a16:creationId xmlns:a16="http://schemas.microsoft.com/office/drawing/2014/main" id="{1C6ACCAB-0317-116B-A90C-079EF2591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spd="slow" advTm="104375">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193F25"/>
          </a:solidFill>
        </p:spPr>
        <p:txBody>
          <a:bodyPr vert="horz" lIns="91440" tIns="45720" rIns="91440" bIns="45720" rtlCol="0" anchor="ctr">
            <a:normAutofit/>
          </a:bodyPr>
          <a:lstStyle/>
          <a:p>
            <a:r>
              <a:rPr lang="en-US" b="1" i="1" dirty="0">
                <a:solidFill>
                  <a:schemeClr val="bg2"/>
                </a:solidFill>
              </a:rPr>
              <a:t>Background of the Study</a:t>
            </a:r>
          </a:p>
        </p:txBody>
      </p:sp>
      <p:sp>
        <p:nvSpPr>
          <p:cNvPr id="3" name="Content Placeholder 2"/>
          <p:cNvSpPr>
            <a:spLocks noGrp="1"/>
          </p:cNvSpPr>
          <p:nvPr>
            <p:ph idx="1"/>
          </p:nvPr>
        </p:nvSpPr>
        <p:spPr>
          <a:xfrm>
            <a:off x="0" y="1417639"/>
            <a:ext cx="8686800" cy="5237994"/>
          </a:xfrm>
        </p:spPr>
        <p:txBody>
          <a:bodyPr>
            <a:normAutofit fontScale="55000" lnSpcReduction="20000"/>
          </a:bodyPr>
          <a:lstStyle/>
          <a:p>
            <a:pPr marL="749300" indent="-688975">
              <a:buNone/>
            </a:pPr>
            <a:endParaRPr lang="en-US" b="1" dirty="0"/>
          </a:p>
          <a:p>
            <a:pPr marL="749300" indent="-688975">
              <a:buBlip>
                <a:blip r:embed="rId4"/>
              </a:buBlip>
            </a:pPr>
            <a:r>
              <a:rPr lang="en-US" sz="4400" b="1" dirty="0"/>
              <a:t>The </a:t>
            </a:r>
            <a:r>
              <a:rPr lang="en-US" sz="4400" b="1" dirty="0" err="1"/>
              <a:t>Khawaja</a:t>
            </a:r>
            <a:r>
              <a:rPr lang="en-US" sz="4400" b="1" dirty="0"/>
              <a:t> </a:t>
            </a:r>
            <a:r>
              <a:rPr lang="en-US" sz="4400" b="1" dirty="0" err="1"/>
              <a:t>Sira</a:t>
            </a:r>
            <a:r>
              <a:rPr lang="en-US" sz="4400" b="1" dirty="0"/>
              <a:t> community has long experienced social exclusion in Pakistan</a:t>
            </a:r>
          </a:p>
          <a:p>
            <a:pPr marL="749300" indent="-688975">
              <a:buBlip>
                <a:blip r:embed="rId4"/>
              </a:buBlip>
            </a:pPr>
            <a:r>
              <a:rPr lang="en-US" sz="4400" b="1" dirty="0"/>
              <a:t>Exclusion often begins early in life, not just in adulthood</a:t>
            </a:r>
          </a:p>
          <a:p>
            <a:pPr marL="749300" indent="-688975">
              <a:buBlip>
                <a:blip r:embed="rId4"/>
              </a:buBlip>
            </a:pPr>
            <a:r>
              <a:rPr lang="en-US" sz="4400" b="1" dirty="0"/>
              <a:t> Many face rejection within families and local communities</a:t>
            </a:r>
          </a:p>
          <a:p>
            <a:pPr marL="749300" indent="-688975">
              <a:buBlip>
                <a:blip r:embed="rId4"/>
              </a:buBlip>
            </a:pPr>
            <a:r>
              <a:rPr lang="en-US" sz="4400" b="1" dirty="0"/>
              <a:t>Early experiences include discrimination, harassment, or neglect </a:t>
            </a:r>
          </a:p>
          <a:p>
            <a:pPr marL="749300" indent="-688975">
              <a:buBlip>
                <a:blip r:embed="rId4"/>
              </a:buBlip>
            </a:pPr>
            <a:r>
              <a:rPr lang="en-US" sz="4400" b="1" dirty="0"/>
              <a:t>These experiences affect education, confidence, and self-worth </a:t>
            </a:r>
          </a:p>
          <a:p>
            <a:pPr marL="749300" indent="-688975">
              <a:buBlip>
                <a:blip r:embed="rId4"/>
              </a:buBlip>
            </a:pPr>
            <a:r>
              <a:rPr lang="en-US" sz="4400" b="1" dirty="0"/>
              <a:t>Limited schooling often leads to migration to cities like Lahore </a:t>
            </a:r>
          </a:p>
          <a:p>
            <a:pPr marL="749300" indent="-688975">
              <a:buBlip>
                <a:blip r:embed="rId4"/>
              </a:buBlip>
            </a:pPr>
            <a:r>
              <a:rPr lang="en-US" sz="4400" b="1" dirty="0"/>
              <a:t>Despite legal recognition, social acceptance remains weak </a:t>
            </a:r>
          </a:p>
          <a:p>
            <a:pPr marL="749300" indent="-688975">
              <a:buBlip>
                <a:blip r:embed="rId4"/>
              </a:buBlip>
            </a:pPr>
            <a:r>
              <a:rPr lang="en-US" sz="4400" b="1" dirty="0"/>
              <a:t>A gap exists between legal rights and lived reality</a:t>
            </a:r>
            <a:endParaRPr sz="4400" b="1" dirty="0"/>
          </a:p>
        </p:txBody>
      </p:sp>
      <p:pic>
        <p:nvPicPr>
          <p:cNvPr id="4" name="background">
            <a:hlinkClick r:id="" action="ppaction://media"/>
            <a:extLst>
              <a:ext uri="{FF2B5EF4-FFF2-40B4-BE49-F238E27FC236}">
                <a16:creationId xmlns:a16="http://schemas.microsoft.com/office/drawing/2014/main" id="{6F7822A0-B4DA-4D5D-EADA-52DDE29D9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ransition spd="med" advTm="1033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5" y="1600200"/>
            <a:ext cx="6589999" cy="5257800"/>
          </a:xfrm>
        </p:spPr>
        <p:txBody>
          <a:bodyPr>
            <a:normAutofit/>
          </a:bodyPr>
          <a:lstStyle/>
          <a:p>
            <a:pPr marL="568325" lvl="0" indent="-568325">
              <a:buBlip>
                <a:blip r:embed="rId4"/>
              </a:buBlip>
            </a:pPr>
            <a:r>
              <a:rPr lang="en-US" b="1" dirty="0"/>
              <a:t>Ongoing social &amp; Economic Exclusion in Lahore </a:t>
            </a:r>
          </a:p>
          <a:p>
            <a:pPr marL="568325" lvl="0" indent="-568325">
              <a:buBlip>
                <a:blip r:embed="rId4"/>
              </a:buBlip>
            </a:pPr>
            <a:r>
              <a:rPr lang="en-US" b="1" dirty="0"/>
              <a:t>Family rejection and public discrimination </a:t>
            </a:r>
          </a:p>
          <a:p>
            <a:pPr marL="568325" lvl="0" indent="-568325">
              <a:buBlip>
                <a:blip r:embed="rId4"/>
              </a:buBlip>
            </a:pPr>
            <a:r>
              <a:rPr lang="en-US" b="1" dirty="0"/>
              <a:t>Limited access to education, healthcare &amp; jobs </a:t>
            </a:r>
          </a:p>
          <a:p>
            <a:pPr marL="568325" lvl="0" indent="-568325">
              <a:buBlip>
                <a:blip r:embed="rId4"/>
              </a:buBlip>
            </a:pPr>
            <a:r>
              <a:rPr lang="en-US" b="1" dirty="0"/>
              <a:t>Forced into informal survival work </a:t>
            </a:r>
          </a:p>
          <a:p>
            <a:pPr marL="568325" lvl="0" indent="-568325">
              <a:buBlip>
                <a:blip r:embed="rId4"/>
              </a:buBlip>
            </a:pPr>
            <a:r>
              <a:rPr lang="en-US" b="1" dirty="0"/>
              <a:t>Gap in understanding lived experiences </a:t>
            </a:r>
          </a:p>
        </p:txBody>
      </p:sp>
      <p:sp>
        <p:nvSpPr>
          <p:cNvPr id="4" name="Title 1"/>
          <p:cNvSpPr>
            <a:spLocks noGrp="1"/>
          </p:cNvSpPr>
          <p:nvPr>
            <p:ph type="title"/>
          </p:nvPr>
        </p:nvSpPr>
        <p:spPr>
          <a:xfrm>
            <a:off x="0" y="274638"/>
            <a:ext cx="9144000" cy="1143000"/>
          </a:xfrm>
          <a:solidFill>
            <a:srgbClr val="193F25"/>
          </a:solidFill>
        </p:spPr>
        <p:txBody>
          <a:bodyPr vert="horz" lIns="91440" tIns="45720" rIns="91440" bIns="45720" rtlCol="0" anchor="ctr">
            <a:normAutofit/>
          </a:bodyPr>
          <a:lstStyle/>
          <a:p>
            <a:r>
              <a:rPr lang="en-US" b="1" i="1" dirty="0">
                <a:solidFill>
                  <a:schemeClr val="bg2"/>
                </a:solidFill>
              </a:rPr>
              <a:t>Problem Statement </a:t>
            </a:r>
          </a:p>
        </p:txBody>
      </p:sp>
      <p:sp>
        <p:nvSpPr>
          <p:cNvPr id="12290" name="AutoShape 2" descr="Social exclusion in Lahore: ongoing strugg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1" name="Picture 3" descr="C:\Users\UMER\.vscode\Contacts\Downloads\ChatGPT Image May 6, 2026, 11_11_15 PM.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6745573" y="3477718"/>
            <a:ext cx="2398425" cy="3380282"/>
          </a:xfrm>
          <a:prstGeom prst="rect">
            <a:avLst/>
          </a:prstGeom>
          <a:noFill/>
        </p:spPr>
      </p:pic>
      <p:pic>
        <p:nvPicPr>
          <p:cNvPr id="12292" name="Picture 4"/>
          <p:cNvPicPr>
            <a:picLocks noChangeAspect="1" noChangeArrowheads="1"/>
          </p:cNvPicPr>
          <p:nvPr/>
        </p:nvPicPr>
        <p:blipFill>
          <a:blip r:embed="rId6"/>
          <a:srcRect/>
          <a:stretch>
            <a:fillRect/>
          </a:stretch>
        </p:blipFill>
        <p:spPr bwMode="auto">
          <a:xfrm>
            <a:off x="6745574" y="1417638"/>
            <a:ext cx="2398426" cy="2060080"/>
          </a:xfrm>
          <a:prstGeom prst="rect">
            <a:avLst/>
          </a:prstGeom>
          <a:noFill/>
          <a:ln w="9525">
            <a:noFill/>
            <a:miter lim="800000"/>
            <a:headEnd/>
            <a:tailEnd/>
          </a:ln>
          <a:effectLst/>
        </p:spPr>
      </p:pic>
      <p:pic>
        <p:nvPicPr>
          <p:cNvPr id="5" name="problem statment">
            <a:hlinkClick r:id="" action="ppaction://media"/>
            <a:extLst>
              <a:ext uri="{FF2B5EF4-FFF2-40B4-BE49-F238E27FC236}">
                <a16:creationId xmlns:a16="http://schemas.microsoft.com/office/drawing/2014/main" id="{AD7C91BB-5117-E434-7D14-0E6775ECA1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ransition advTm="55512">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193F25"/>
          </a:solidFill>
        </p:spPr>
        <p:txBody>
          <a:bodyPr vert="horz" lIns="91440" tIns="45720" rIns="91440" bIns="45720" rtlCol="0" anchor="ctr">
            <a:normAutofit/>
          </a:bodyPr>
          <a:lstStyle/>
          <a:p>
            <a:r>
              <a:rPr lang="en-US" b="1" i="1" dirty="0">
                <a:solidFill>
                  <a:schemeClr val="bg2"/>
                </a:solidFill>
              </a:rPr>
              <a:t>Research Questions &amp; Objectives</a:t>
            </a:r>
          </a:p>
        </p:txBody>
      </p:sp>
      <p:sp>
        <p:nvSpPr>
          <p:cNvPr id="3" name="Content Placeholder 2"/>
          <p:cNvSpPr>
            <a:spLocks noGrp="1"/>
          </p:cNvSpPr>
          <p:nvPr>
            <p:ph idx="1"/>
          </p:nvPr>
        </p:nvSpPr>
        <p:spPr>
          <a:xfrm>
            <a:off x="0" y="1628776"/>
            <a:ext cx="8939048" cy="4401536"/>
          </a:xfrm>
        </p:spPr>
        <p:txBody>
          <a:bodyPr>
            <a:normAutofit/>
          </a:bodyPr>
          <a:lstStyle/>
          <a:p>
            <a:pPr marL="2336800" indent="-449263">
              <a:buBlip>
                <a:blip r:embed="rId4"/>
              </a:buBlip>
            </a:pPr>
            <a:r>
              <a:rPr lang="en-US" sz="2500" b="1" dirty="0"/>
              <a:t>What social challenges do they face?</a:t>
            </a:r>
          </a:p>
          <a:p>
            <a:pPr marL="1890713" indent="388938">
              <a:buBlip>
                <a:blip r:embed="rId4"/>
              </a:buBlip>
            </a:pPr>
            <a:r>
              <a:rPr lang="en-US" sz="2500" b="1" dirty="0"/>
              <a:t>What economic barriers limit opportunities?</a:t>
            </a:r>
          </a:p>
          <a:p>
            <a:pPr marL="2293938" indent="-406400">
              <a:buBlip>
                <a:blip r:embed="rId4"/>
              </a:buBlip>
            </a:pPr>
            <a:r>
              <a:rPr lang="en-US" sz="2500" b="1" dirty="0"/>
              <a:t>How do they survive and cope?</a:t>
            </a:r>
          </a:p>
          <a:p>
            <a:pPr marL="627063" indent="-563563">
              <a:buNone/>
            </a:pPr>
            <a:endParaRPr lang="en-US" b="1" dirty="0"/>
          </a:p>
          <a:p>
            <a:pPr marL="2452688" indent="-333375">
              <a:buBlip>
                <a:blip r:embed="rId5"/>
              </a:buBlip>
            </a:pPr>
            <a:r>
              <a:rPr lang="en-US" b="1" dirty="0"/>
              <a:t>Understand social exclusion</a:t>
            </a:r>
          </a:p>
          <a:p>
            <a:pPr marL="2452688" indent="-333375">
              <a:buBlip>
                <a:blip r:embed="rId5"/>
              </a:buBlip>
            </a:pPr>
            <a:r>
              <a:rPr lang="en-US" b="1" dirty="0"/>
              <a:t>Identify economic challenge</a:t>
            </a:r>
          </a:p>
          <a:p>
            <a:pPr marL="2452688" indent="-333375">
              <a:buBlip>
                <a:blip r:embed="rId5"/>
              </a:buBlip>
            </a:pPr>
            <a:r>
              <a:rPr lang="en-US" b="1" dirty="0"/>
              <a:t>Explore coping strategies</a:t>
            </a:r>
          </a:p>
        </p:txBody>
      </p:sp>
      <p:pic>
        <p:nvPicPr>
          <p:cNvPr id="1027" name="Picture 3"/>
          <p:cNvPicPr>
            <a:picLocks noChangeAspect="1" noChangeArrowheads="1"/>
          </p:cNvPicPr>
          <p:nvPr/>
        </p:nvPicPr>
        <p:blipFill>
          <a:blip r:embed="rId6"/>
          <a:srcRect/>
          <a:stretch>
            <a:fillRect/>
          </a:stretch>
        </p:blipFill>
        <p:spPr bwMode="auto">
          <a:xfrm>
            <a:off x="0" y="1417638"/>
            <a:ext cx="1885105" cy="2144939"/>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46950" y="3562577"/>
            <a:ext cx="1838155" cy="2416629"/>
          </a:xfrm>
          <a:prstGeom prst="rect">
            <a:avLst/>
          </a:prstGeom>
          <a:noFill/>
          <a:ln w="9525">
            <a:noFill/>
            <a:miter lim="800000"/>
            <a:headEnd/>
            <a:tailEnd/>
          </a:ln>
          <a:effectLst/>
        </p:spPr>
      </p:pic>
      <p:pic>
        <p:nvPicPr>
          <p:cNvPr id="4" name="RQ and obj">
            <a:hlinkClick r:id="" action="ppaction://media"/>
            <a:extLst>
              <a:ext uri="{FF2B5EF4-FFF2-40B4-BE49-F238E27FC236}">
                <a16:creationId xmlns:a16="http://schemas.microsoft.com/office/drawing/2014/main" id="{2A086E8A-DA5B-4928-C286-F8BFAB8D2C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p:transition spd="slow" advTm="55358">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93F25"/>
          </a:solidFill>
        </p:spPr>
        <p:txBody>
          <a:bodyPr vert="horz" lIns="91440" tIns="45720" rIns="91440" bIns="45720" rtlCol="0" anchor="ctr">
            <a:normAutofit fontScale="90000"/>
          </a:bodyPr>
          <a:lstStyle/>
          <a:p>
            <a:br>
              <a:rPr lang="en-US" b="1" i="1" dirty="0">
                <a:solidFill>
                  <a:schemeClr val="bg2"/>
                </a:solidFill>
              </a:rPr>
            </a:br>
            <a:r>
              <a:rPr lang="en-US" b="1" i="1" dirty="0">
                <a:solidFill>
                  <a:schemeClr val="bg2"/>
                </a:solidFill>
              </a:rPr>
              <a:t>Literature Review</a:t>
            </a:r>
            <a:br>
              <a:rPr lang="en-US" b="1" i="1" dirty="0">
                <a:solidFill>
                  <a:schemeClr val="bg2"/>
                </a:solidFill>
              </a:rPr>
            </a:br>
            <a:endParaRPr lang="en-US" b="1" i="1" dirty="0">
              <a:solidFill>
                <a:schemeClr val="bg2"/>
              </a:solidFill>
            </a:endParaRPr>
          </a:p>
        </p:txBody>
      </p:sp>
      <p:sp>
        <p:nvSpPr>
          <p:cNvPr id="3" name="Content Placeholder 2"/>
          <p:cNvSpPr>
            <a:spLocks noGrp="1"/>
          </p:cNvSpPr>
          <p:nvPr>
            <p:ph idx="1"/>
          </p:nvPr>
        </p:nvSpPr>
        <p:spPr>
          <a:xfrm>
            <a:off x="217714" y="4763141"/>
            <a:ext cx="8694057" cy="1880773"/>
          </a:xfrm>
        </p:spPr>
        <p:txBody>
          <a:bodyPr>
            <a:normAutofit/>
          </a:bodyPr>
          <a:lstStyle/>
          <a:p>
            <a:pPr marL="911225" indent="-565150" algn="just" defTabSz="398463">
              <a:buBlip>
                <a:blip r:embed="rId4"/>
              </a:buBlip>
            </a:pPr>
            <a:r>
              <a:rPr lang="en-US" sz="2400" b="1" dirty="0">
                <a:solidFill>
                  <a:schemeClr val="tx2">
                    <a:lumMod val="50000"/>
                  </a:schemeClr>
                </a:solidFill>
              </a:rPr>
              <a:t>Strong social exclusion begins from family and society</a:t>
            </a:r>
          </a:p>
          <a:p>
            <a:pPr marL="911225" indent="-565150" algn="just" defTabSz="398463">
              <a:buBlip>
                <a:blip r:embed="rId4"/>
              </a:buBlip>
            </a:pPr>
            <a:r>
              <a:rPr lang="en-US" sz="2400" b="1" dirty="0">
                <a:solidFill>
                  <a:schemeClr val="tx2">
                    <a:lumMod val="50000"/>
                  </a:schemeClr>
                </a:solidFill>
              </a:rPr>
              <a:t>Education &amp; job opportunities remain very limited</a:t>
            </a:r>
          </a:p>
          <a:p>
            <a:pPr marL="911225" indent="-565150" algn="just" defTabSz="398463">
              <a:buBlip>
                <a:blip r:embed="rId4"/>
              </a:buBlip>
            </a:pPr>
            <a:r>
              <a:rPr lang="en-US" sz="2400" b="1" dirty="0">
                <a:solidFill>
                  <a:schemeClr val="tx2">
                    <a:lumMod val="50000"/>
                  </a:schemeClr>
                </a:solidFill>
              </a:rPr>
              <a:t>Most rely on informal/unsafe income sources</a:t>
            </a:r>
          </a:p>
          <a:p>
            <a:pPr marL="911225" indent="-565150" algn="just" defTabSz="398463">
              <a:buBlip>
                <a:blip r:embed="rId4"/>
              </a:buBlip>
            </a:pPr>
            <a:r>
              <a:rPr lang="en-US" sz="2400" b="1" dirty="0">
                <a:solidFill>
                  <a:schemeClr val="tx2">
                    <a:lumMod val="50000"/>
                  </a:schemeClr>
                </a:solidFill>
              </a:rPr>
              <a:t>Laws exist, but weak implementation creates a gap</a:t>
            </a:r>
          </a:p>
          <a:p>
            <a:pPr>
              <a:buNone/>
            </a:pPr>
            <a:endParaRPr lang="en-US" dirty="0"/>
          </a:p>
        </p:txBody>
      </p:sp>
      <p:sp>
        <p:nvSpPr>
          <p:cNvPr id="4" name="Rectangle 3"/>
          <p:cNvSpPr/>
          <p:nvPr/>
        </p:nvSpPr>
        <p:spPr>
          <a:xfrm>
            <a:off x="217714" y="1623820"/>
            <a:ext cx="8926286" cy="2862322"/>
          </a:xfrm>
          <a:prstGeom prst="rect">
            <a:avLst/>
          </a:prstGeom>
        </p:spPr>
        <p:txBody>
          <a:bodyPr wrap="square">
            <a:spAutoFit/>
          </a:bodyPr>
          <a:lstStyle/>
          <a:p>
            <a:pPr marL="342900" indent="-342900">
              <a:buAutoNum type="arabicPeriod"/>
            </a:pPr>
            <a:r>
              <a:rPr lang="en-US" b="1" dirty="0">
                <a:solidFill>
                  <a:srgbClr val="0000FF"/>
                </a:solidFill>
              </a:rPr>
              <a:t>Family rejection and early exclusion</a:t>
            </a:r>
            <a:br>
              <a:rPr lang="en-US" dirty="0"/>
            </a:br>
            <a:r>
              <a:rPr lang="en-US" b="1" dirty="0"/>
              <a:t>Transgender individuals in Pakistan often experience rejection and violence within their families, which becomes the starting point of lifelong marginalization. Many are forced to leave home at an early age, pushing them into vulnerable social and economic conditions. </a:t>
            </a:r>
            <a:r>
              <a:rPr lang="en-US" b="1" dirty="0">
                <a:solidFill>
                  <a:srgbClr val="003300"/>
                </a:solidFill>
              </a:rPr>
              <a:t>(</a:t>
            </a:r>
            <a:r>
              <a:rPr lang="en-US" b="1" dirty="0" err="1">
                <a:solidFill>
                  <a:srgbClr val="003300"/>
                </a:solidFill>
              </a:rPr>
              <a:t>Aamir</a:t>
            </a:r>
            <a:r>
              <a:rPr lang="en-US" b="1" dirty="0">
                <a:solidFill>
                  <a:srgbClr val="003300"/>
                </a:solidFill>
              </a:rPr>
              <a:t> &amp; </a:t>
            </a:r>
            <a:r>
              <a:rPr lang="en-US" b="1" dirty="0" err="1">
                <a:solidFill>
                  <a:srgbClr val="003300"/>
                </a:solidFill>
              </a:rPr>
              <a:t>Nadeem</a:t>
            </a:r>
            <a:r>
              <a:rPr lang="en-US" b="1" dirty="0">
                <a:solidFill>
                  <a:srgbClr val="003300"/>
                </a:solidFill>
              </a:rPr>
              <a:t>, 2025)</a:t>
            </a:r>
          </a:p>
          <a:p>
            <a:pPr marL="342900" indent="-342900"/>
            <a:endParaRPr lang="en-US" b="1" dirty="0">
              <a:solidFill>
                <a:srgbClr val="003300"/>
              </a:solidFill>
            </a:endParaRPr>
          </a:p>
          <a:p>
            <a:r>
              <a:rPr lang="en-US" b="1" dirty="0">
                <a:solidFill>
                  <a:srgbClr val="0000FF"/>
                </a:solidFill>
              </a:rPr>
              <a:t>2</a:t>
            </a:r>
            <a:r>
              <a:rPr lang="en-US" b="1" dirty="0"/>
              <a:t>.     </a:t>
            </a:r>
            <a:r>
              <a:rPr lang="en-US" b="1" dirty="0">
                <a:solidFill>
                  <a:srgbClr val="0000FF"/>
                </a:solidFill>
              </a:rPr>
              <a:t>Education and economic exclusion</a:t>
            </a:r>
            <a:br>
              <a:rPr lang="en-US" dirty="0"/>
            </a:br>
            <a:r>
              <a:rPr lang="en-US" b="1" dirty="0"/>
              <a:t>Discrimination in schools leads to early dropout and extremely low educational attainment among </a:t>
            </a:r>
            <a:r>
              <a:rPr lang="en-US" b="1" dirty="0" err="1"/>
              <a:t>Khawaja</a:t>
            </a:r>
            <a:r>
              <a:rPr lang="en-US" b="1" dirty="0"/>
              <a:t> </a:t>
            </a:r>
            <a:r>
              <a:rPr lang="en-US" b="1" dirty="0" err="1"/>
              <a:t>Sira</a:t>
            </a:r>
            <a:r>
              <a:rPr lang="en-US" b="1" dirty="0"/>
              <a:t> individuals. This lack of education limits employment opportunities and contributes to long-term poverty and reliance on informal work.</a:t>
            </a:r>
            <a:r>
              <a:rPr lang="en-US" b="1" dirty="0">
                <a:solidFill>
                  <a:srgbClr val="003300"/>
                </a:solidFill>
              </a:rPr>
              <a:t>(</a:t>
            </a:r>
            <a:r>
              <a:rPr lang="en-US" b="1" dirty="0" err="1">
                <a:solidFill>
                  <a:srgbClr val="003300"/>
                </a:solidFill>
              </a:rPr>
              <a:t>Zahir</a:t>
            </a:r>
            <a:r>
              <a:rPr lang="en-US" b="1" dirty="0">
                <a:solidFill>
                  <a:srgbClr val="003300"/>
                </a:solidFill>
              </a:rPr>
              <a:t> et al., 2025)</a:t>
            </a:r>
          </a:p>
        </p:txBody>
      </p:sp>
      <p:pic>
        <p:nvPicPr>
          <p:cNvPr id="6" name="Recorded Sound">
            <a:hlinkClick r:id="" action="ppaction://media"/>
            <a:extLst>
              <a:ext uri="{FF2B5EF4-FFF2-40B4-BE49-F238E27FC236}">
                <a16:creationId xmlns:a16="http://schemas.microsoft.com/office/drawing/2014/main" id="{15593A59-E978-D8E6-CBE4-84786705E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ransition spd="med" advTm="61104">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93F25"/>
          </a:solidFill>
        </p:spPr>
        <p:txBody>
          <a:bodyPr vert="horz" lIns="91440" tIns="45720" rIns="91440" bIns="45720" rtlCol="0" anchor="ctr">
            <a:normAutofit/>
          </a:bodyPr>
          <a:lstStyle/>
          <a:p>
            <a:r>
              <a:rPr lang="en-US" sz="4000" b="1" i="1" dirty="0">
                <a:solidFill>
                  <a:schemeClr val="bg2"/>
                </a:solidFill>
              </a:rPr>
              <a:t>Methodology </a:t>
            </a:r>
          </a:p>
        </p:txBody>
      </p:sp>
      <p:sp>
        <p:nvSpPr>
          <p:cNvPr id="3" name="Content Placeholder 2"/>
          <p:cNvSpPr>
            <a:spLocks noGrp="1"/>
          </p:cNvSpPr>
          <p:nvPr>
            <p:ph idx="1"/>
          </p:nvPr>
        </p:nvSpPr>
        <p:spPr>
          <a:xfrm>
            <a:off x="268014" y="2025869"/>
            <a:ext cx="4934607" cy="4184431"/>
          </a:xfrm>
        </p:spPr>
        <p:txBody>
          <a:bodyPr>
            <a:normAutofit fontScale="62500" lnSpcReduction="20000"/>
          </a:bodyPr>
          <a:lstStyle/>
          <a:p>
            <a:pPr marL="742950" indent="-742950">
              <a:buAutoNum type="arabicPeriod"/>
            </a:pPr>
            <a:r>
              <a:rPr lang="en-US" sz="4200" b="1" dirty="0"/>
              <a:t>Qualitative Approach</a:t>
            </a:r>
          </a:p>
          <a:p>
            <a:pPr>
              <a:buFont typeface="Wingdings" panose="05000000000000000000" pitchFamily="2" charset="2"/>
              <a:buChar char="v"/>
            </a:pPr>
            <a:r>
              <a:rPr lang="en-US" sz="4200" b="1" dirty="0"/>
              <a:t>Focus on </a:t>
            </a:r>
            <a:r>
              <a:rPr lang="en-US" sz="4200" b="1" i="1" dirty="0"/>
              <a:t>lived experiences</a:t>
            </a:r>
          </a:p>
          <a:p>
            <a:pPr>
              <a:buFont typeface="Wingdings" panose="05000000000000000000" pitchFamily="2" charset="2"/>
              <a:buChar char="v"/>
            </a:pPr>
            <a:r>
              <a:rPr lang="en-US" sz="4200" b="1" dirty="0"/>
              <a:t>Real stories in participants’ own words</a:t>
            </a:r>
          </a:p>
          <a:p>
            <a:pPr marL="742950" indent="-742950">
              <a:buNone/>
            </a:pPr>
            <a:endParaRPr lang="en-US" sz="4200" b="1" dirty="0"/>
          </a:p>
          <a:p>
            <a:pPr>
              <a:buNone/>
            </a:pPr>
            <a:r>
              <a:rPr lang="en-US" sz="4200" b="1" dirty="0">
                <a:solidFill>
                  <a:srgbClr val="002060"/>
                </a:solidFill>
              </a:rPr>
              <a:t>2. 			Sampling</a:t>
            </a:r>
          </a:p>
          <a:p>
            <a:pPr marL="0" indent="0">
              <a:buNone/>
            </a:pPr>
            <a:r>
              <a:rPr lang="en-US" sz="4200" b="1" i="1" dirty="0">
                <a:solidFill>
                  <a:srgbClr val="C00000"/>
                </a:solidFill>
              </a:rPr>
              <a:t>	Purposive Sampling</a:t>
            </a:r>
            <a:br>
              <a:rPr lang="en-US" sz="4200" dirty="0"/>
            </a:br>
            <a:r>
              <a:rPr lang="en-US" sz="4200" dirty="0"/>
              <a:t>• </a:t>
            </a:r>
            <a:r>
              <a:rPr lang="en-US" sz="4200" b="1" dirty="0"/>
              <a:t>Selected </a:t>
            </a:r>
            <a:r>
              <a:rPr lang="en-US" sz="4200" b="1" i="1" dirty="0"/>
              <a:t>relevant participants</a:t>
            </a:r>
            <a:br>
              <a:rPr lang="en-US" sz="4200" b="1" dirty="0"/>
            </a:br>
            <a:r>
              <a:rPr lang="en-US" sz="4200" b="1" dirty="0"/>
              <a:t>• Based on </a:t>
            </a:r>
            <a:r>
              <a:rPr lang="en-US" sz="4200" b="1" i="1" dirty="0"/>
              <a:t>direct experience</a:t>
            </a:r>
            <a:endParaRPr lang="en-US" sz="4200" b="1" dirty="0"/>
          </a:p>
          <a:p>
            <a:pPr marL="0" indent="0">
              <a:buNone/>
            </a:pPr>
            <a:r>
              <a:rPr lang="en-US" sz="4200" b="1" dirty="0"/>
              <a:t>          </a:t>
            </a:r>
            <a:endParaRPr lang="en-US" sz="3400" dirty="0"/>
          </a:p>
        </p:txBody>
      </p:sp>
      <p:sp>
        <p:nvSpPr>
          <p:cNvPr id="4" name="Content Placeholder 2"/>
          <p:cNvSpPr txBox="1">
            <a:spLocks/>
          </p:cNvSpPr>
          <p:nvPr/>
        </p:nvSpPr>
        <p:spPr>
          <a:xfrm>
            <a:off x="5202621" y="2025869"/>
            <a:ext cx="3941379" cy="4832131"/>
          </a:xfrm>
          <a:prstGeom prst="rect">
            <a:avLst/>
          </a:prstGeom>
        </p:spPr>
        <p:txBody>
          <a:bodyPr vert="horz" lIns="91440" tIns="45720" rIns="91440" bIns="45720" rtlCol="0">
            <a:normAutofit fontScale="6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4200" b="1" i="0" u="none" strike="noStrike" kern="1200" cap="none" spc="0" normalizeH="0" baseline="0" noProof="0" dirty="0">
                <a:ln>
                  <a:noFill/>
                </a:ln>
                <a:solidFill>
                  <a:srgbClr val="002060"/>
                </a:solidFill>
                <a:effectLst/>
                <a:uLnTx/>
                <a:uFillTx/>
                <a:latin typeface="+mn-lt"/>
                <a:ea typeface="+mn-ea"/>
                <a:cs typeface="+mn-cs"/>
              </a:rPr>
              <a:t>3. Data Collection</a:t>
            </a: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sz="4200" b="1" i="1" u="none" strike="noStrike" kern="1200" cap="none" spc="0" normalizeH="0" baseline="0" noProof="0" dirty="0">
                <a:ln>
                  <a:noFill/>
                </a:ln>
                <a:solidFill>
                  <a:srgbClr val="C00000"/>
                </a:solidFill>
                <a:effectLst/>
                <a:uLnTx/>
                <a:uFillTx/>
                <a:latin typeface="+mn-lt"/>
                <a:ea typeface="+mn-ea"/>
                <a:cs typeface="+mn-cs"/>
              </a:rPr>
              <a:t>	Semi-Structured Interviews</a:t>
            </a:r>
            <a:br>
              <a:rPr kumimoji="0" lang="en-US" sz="4200" b="0" i="0" u="none" strike="noStrike" kern="1200" cap="none" spc="0" normalizeH="0" baseline="0" noProof="0" dirty="0">
                <a:ln>
                  <a:noFill/>
                </a:ln>
                <a:solidFill>
                  <a:schemeClr val="tx1"/>
                </a:solidFill>
                <a:effectLst/>
                <a:uLnTx/>
                <a:uFillTx/>
                <a:latin typeface="+mn-lt"/>
                <a:ea typeface="+mn-ea"/>
                <a:cs typeface="+mn-cs"/>
              </a:rPr>
            </a:br>
            <a:r>
              <a:rPr kumimoji="0" lang="en-US" sz="4200" b="0" i="0" u="none" strike="noStrike" kern="1200" cap="none" spc="0" normalizeH="0" baseline="0" noProof="0" dirty="0">
                <a:ln>
                  <a:noFill/>
                </a:ln>
                <a:solidFill>
                  <a:schemeClr val="tx1"/>
                </a:solidFill>
                <a:effectLst/>
                <a:uLnTx/>
                <a:uFillTx/>
                <a:latin typeface="+mn-lt"/>
                <a:ea typeface="+mn-ea"/>
                <a:cs typeface="+mn-cs"/>
              </a:rPr>
              <a:t>• </a:t>
            </a:r>
            <a:r>
              <a:rPr kumimoji="0" lang="en-US" sz="4200" b="1" i="0" u="none" strike="noStrike" kern="1200" cap="none" spc="0" normalizeH="0" baseline="0" noProof="0" dirty="0">
                <a:ln>
                  <a:noFill/>
                </a:ln>
                <a:solidFill>
                  <a:schemeClr val="tx1"/>
                </a:solidFill>
                <a:effectLst/>
                <a:uLnTx/>
                <a:uFillTx/>
                <a:latin typeface="+mn-lt"/>
                <a:ea typeface="+mn-ea"/>
                <a:cs typeface="+mn-cs"/>
              </a:rPr>
              <a:t>6 Participants</a:t>
            </a:r>
            <a:br>
              <a:rPr kumimoji="0" lang="en-US" sz="4200" b="1" i="0" u="none" strike="noStrike" kern="1200" cap="none" spc="0" normalizeH="0" baseline="0" noProof="0" dirty="0">
                <a:ln>
                  <a:noFill/>
                </a:ln>
                <a:solidFill>
                  <a:schemeClr val="tx1"/>
                </a:solidFill>
                <a:effectLst/>
                <a:uLnTx/>
                <a:uFillTx/>
                <a:latin typeface="+mn-lt"/>
                <a:ea typeface="+mn-ea"/>
                <a:cs typeface="+mn-cs"/>
              </a:rPr>
            </a:br>
            <a:r>
              <a:rPr kumimoji="0" lang="en-US" sz="4200" b="1" i="0" u="none" strike="noStrike" kern="1200" cap="none" spc="0" normalizeH="0" baseline="0" noProof="0" dirty="0">
                <a:ln>
                  <a:noFill/>
                </a:ln>
                <a:solidFill>
                  <a:schemeClr val="tx1"/>
                </a:solidFill>
                <a:effectLst/>
                <a:uLnTx/>
                <a:uFillTx/>
                <a:latin typeface="+mn-lt"/>
                <a:ea typeface="+mn-ea"/>
                <a:cs typeface="+mn-cs"/>
              </a:rPr>
              <a:t>• Safe &amp; respectful environment</a:t>
            </a: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sz="4200" b="1" i="0" u="none" strike="noStrike" kern="1200" cap="none" spc="0" normalizeH="0" baseline="0" noProof="0" dirty="0">
                <a:ln>
                  <a:noFill/>
                </a:ln>
                <a:solidFill>
                  <a:srgbClr val="002060"/>
                </a:solidFill>
                <a:effectLst/>
                <a:uLnTx/>
                <a:uFillTx/>
                <a:latin typeface="+mn-lt"/>
                <a:ea typeface="+mn-ea"/>
                <a:cs typeface="+mn-cs"/>
              </a:rPr>
              <a:t>4. Key Insights</a:t>
            </a:r>
            <a:endParaRPr kumimoji="0" lang="en-US" sz="4200" b="0" i="0" u="none" strike="noStrike" kern="1200" cap="none" spc="0" normalizeH="0" baseline="0" noProof="0" dirty="0">
              <a:ln>
                <a:noFill/>
              </a:ln>
              <a:solidFill>
                <a:srgbClr val="002060"/>
              </a:solidFill>
              <a:effectLst/>
              <a:uLnTx/>
              <a:uFillTx/>
              <a:latin typeface="+mn-lt"/>
              <a:ea typeface="+mn-ea"/>
              <a:cs typeface="+mn-cs"/>
            </a:endParaRPr>
          </a:p>
          <a:p>
            <a:pPr marL="406400" marR="0" lvl="0" indent="-406400"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Experiences of </a:t>
            </a:r>
            <a:r>
              <a:rPr kumimoji="0" lang="en-US" sz="4200" b="1" i="1" u="none" strike="noStrike" kern="1200" cap="none" spc="0" normalizeH="0" baseline="0" noProof="0" dirty="0">
                <a:ln>
                  <a:noFill/>
                </a:ln>
                <a:solidFill>
                  <a:schemeClr val="tx1"/>
                </a:solidFill>
                <a:effectLst/>
                <a:uLnTx/>
                <a:uFillTx/>
                <a:latin typeface="+mn-lt"/>
                <a:ea typeface="+mn-ea"/>
                <a:cs typeface="+mn-cs"/>
              </a:rPr>
              <a:t>rejection &amp; violence</a:t>
            </a:r>
            <a:endParaRPr lang="en-US" sz="4200" b="1" dirty="0"/>
          </a:p>
          <a:p>
            <a:pPr marL="406400" marR="0" lvl="0" indent="-406400"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Survival through </a:t>
            </a:r>
            <a:r>
              <a:rPr kumimoji="0" lang="en-US" sz="4200" b="1" i="1" u="none" strike="noStrike" kern="1200" cap="none" spc="0" normalizeH="0" baseline="0" noProof="0" dirty="0">
                <a:ln>
                  <a:noFill/>
                </a:ln>
                <a:solidFill>
                  <a:schemeClr val="tx1"/>
                </a:solidFill>
                <a:effectLst/>
                <a:uLnTx/>
                <a:uFillTx/>
                <a:latin typeface="+mn-lt"/>
                <a:ea typeface="+mn-ea"/>
                <a:cs typeface="+mn-cs"/>
              </a:rPr>
              <a:t>informal work</a:t>
            </a:r>
            <a:endParaRPr lang="en-US" sz="4200" b="1" dirty="0"/>
          </a:p>
          <a:p>
            <a:pPr marL="406400" marR="0" lvl="0" indent="-406400"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Strong </a:t>
            </a:r>
            <a:r>
              <a:rPr kumimoji="0" lang="en-US" sz="4200" b="1" i="1" u="none" strike="noStrike" kern="1200" cap="none" spc="0" normalizeH="0" baseline="0" noProof="0" dirty="0">
                <a:ln>
                  <a:noFill/>
                </a:ln>
                <a:solidFill>
                  <a:schemeClr val="tx1"/>
                </a:solidFill>
                <a:effectLst/>
                <a:uLnTx/>
                <a:uFillTx/>
                <a:latin typeface="+mn-lt"/>
                <a:ea typeface="+mn-ea"/>
                <a:cs typeface="+mn-cs"/>
              </a:rPr>
              <a:t>resilience</a:t>
            </a:r>
            <a:endParaRPr kumimoji="0" lang="en-US" sz="4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          </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a:xfrm>
            <a:off x="2790497" y="1417638"/>
            <a:ext cx="3177975" cy="584775"/>
          </a:xfrm>
          <a:prstGeom prst="rect">
            <a:avLst/>
          </a:prstGeom>
        </p:spPr>
        <p:txBody>
          <a:bodyPr wrap="square">
            <a:spAutoFit/>
          </a:bodyPr>
          <a:lstStyle/>
          <a:p>
            <a:pPr algn="ctr">
              <a:buNone/>
            </a:pPr>
            <a:r>
              <a:rPr lang="en-US" sz="3200" b="1" dirty="0">
                <a:solidFill>
                  <a:srgbClr val="003300"/>
                </a:solidFill>
              </a:rPr>
              <a:t>Research Design</a:t>
            </a:r>
            <a:endParaRPr lang="en-US" sz="3200" dirty="0">
              <a:solidFill>
                <a:srgbClr val="003300"/>
              </a:solidFill>
            </a:endParaRPr>
          </a:p>
        </p:txBody>
      </p:sp>
      <p:pic>
        <p:nvPicPr>
          <p:cNvPr id="6" name="mth">
            <a:hlinkClick r:id="" action="ppaction://media"/>
            <a:extLst>
              <a:ext uri="{FF2B5EF4-FFF2-40B4-BE49-F238E27FC236}">
                <a16:creationId xmlns:a16="http://schemas.microsoft.com/office/drawing/2014/main" id="{30ED2F1E-1F96-6BFA-4D02-0EA7F905AD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7" name="Recorded Sound">
            <a:hlinkClick r:id="" action="ppaction://media"/>
            <a:extLst>
              <a:ext uri="{FF2B5EF4-FFF2-40B4-BE49-F238E27FC236}">
                <a16:creationId xmlns:a16="http://schemas.microsoft.com/office/drawing/2014/main" id="{65F9B0AE-D770-F356-F132-5BF3A6F2D44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68800" y="3225800"/>
            <a:ext cx="406400" cy="406400"/>
          </a:xfrm>
          <a:prstGeom prst="rect">
            <a:avLst/>
          </a:prstGeom>
        </p:spPr>
      </p:pic>
    </p:spTree>
  </p:cSld>
  <p:clrMapOvr>
    <a:masterClrMapping/>
  </p:clrMapOvr>
  <p:transition spd="slow" advTm="65365">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65" fill="hold"/>
                                        <p:tgtEl>
                                          <p:spTgt spid="6"/>
                                        </p:tgtEl>
                                      </p:cBhvr>
                                    </p:cmd>
                                  </p:childTnLst>
                                </p:cTn>
                              </p:par>
                            </p:childTnLst>
                          </p:cTn>
                        </p:par>
                        <p:par>
                          <p:cTn id="7" fill="hold">
                            <p:stCondLst>
                              <p:cond delay="65365"/>
                            </p:stCondLst>
                            <p:childTnLst>
                              <p:par>
                                <p:cTn id="8" presetID="1" presetClass="mediacall" presetSubtype="0" fill="hold" nodeType="afterEffect">
                                  <p:stCondLst>
                                    <p:cond delay="0"/>
                                  </p:stCondLst>
                                  <p:childTnLst>
                                    <p:cmd type="call" cmd="playFrom(0.0)">
                                      <p:cBhvr>
                                        <p:cTn id="9" dur="640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10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93F25"/>
          </a:solidFill>
        </p:spPr>
        <p:txBody>
          <a:bodyPr vert="horz" lIns="91440" tIns="45720" rIns="91440" bIns="45720" rtlCol="0" anchor="ctr">
            <a:normAutofit fontScale="90000"/>
          </a:bodyPr>
          <a:lstStyle/>
          <a:p>
            <a:br>
              <a:rPr lang="en-US" sz="4000" b="1" i="1" dirty="0">
                <a:solidFill>
                  <a:schemeClr val="bg2"/>
                </a:solidFill>
              </a:rPr>
            </a:br>
            <a:r>
              <a:rPr lang="en-US" sz="4000" b="1" i="1" dirty="0">
                <a:solidFill>
                  <a:schemeClr val="bg2"/>
                </a:solidFill>
              </a:rPr>
              <a:t>Voices from the Margins</a:t>
            </a:r>
            <a:br>
              <a:rPr lang="en-US" sz="4000" b="1" i="1" dirty="0">
                <a:solidFill>
                  <a:schemeClr val="bg2"/>
                </a:solidFill>
              </a:rPr>
            </a:br>
            <a:endParaRPr lang="en-US" sz="4000" b="1" i="1" dirty="0">
              <a:solidFill>
                <a:schemeClr val="bg2"/>
              </a:solidFill>
            </a:endParaRPr>
          </a:p>
        </p:txBody>
      </p:sp>
      <p:sp>
        <p:nvSpPr>
          <p:cNvPr id="3" name="Content Placeholder 2"/>
          <p:cNvSpPr>
            <a:spLocks noGrp="1"/>
          </p:cNvSpPr>
          <p:nvPr>
            <p:ph idx="1"/>
          </p:nvPr>
        </p:nvSpPr>
        <p:spPr>
          <a:xfrm>
            <a:off x="241300" y="1574800"/>
            <a:ext cx="8648700" cy="5283200"/>
          </a:xfrm>
        </p:spPr>
        <p:txBody>
          <a:bodyPr>
            <a:normAutofit fontScale="85000" lnSpcReduction="20000"/>
          </a:bodyPr>
          <a:lstStyle/>
          <a:p>
            <a:pPr lvl="0">
              <a:buFont typeface="Wingdings" pitchFamily="2" charset="2"/>
              <a:buChar char="q"/>
            </a:pPr>
            <a:r>
              <a:rPr lang="en-US" b="1" i="1" dirty="0"/>
              <a:t>   Shared patterns</a:t>
            </a:r>
            <a:r>
              <a:rPr lang="en-US" b="1" dirty="0"/>
              <a:t>: </a:t>
            </a:r>
          </a:p>
          <a:p>
            <a:pPr marL="1022350" lvl="1" indent="-501650">
              <a:buBlip>
                <a:blip r:embed="rId4"/>
              </a:buBlip>
            </a:pPr>
            <a:r>
              <a:rPr lang="en-US" b="1" dirty="0">
                <a:solidFill>
                  <a:srgbClr val="7030A0"/>
                </a:solidFill>
              </a:rPr>
              <a:t>Family rejection </a:t>
            </a:r>
          </a:p>
          <a:p>
            <a:pPr marL="1022350" lvl="1" indent="-501650">
              <a:buNone/>
            </a:pPr>
            <a:r>
              <a:rPr lang="en-US" sz="1900" b="1" dirty="0"/>
              <a:t>	Many participants were rejected by their families at an early age.</a:t>
            </a:r>
            <a:endParaRPr lang="en-US" sz="1900" b="1" dirty="0">
              <a:solidFill>
                <a:srgbClr val="7030A0"/>
              </a:solidFill>
            </a:endParaRPr>
          </a:p>
          <a:p>
            <a:pPr marL="1543050" lvl="1" indent="-501650">
              <a:buBlip>
                <a:blip r:embed="rId4"/>
              </a:buBlip>
            </a:pPr>
            <a:r>
              <a:rPr lang="en-US" b="1" dirty="0">
                <a:solidFill>
                  <a:srgbClr val="FF0000"/>
                </a:solidFill>
              </a:rPr>
              <a:t>Violence &amp; abuse </a:t>
            </a:r>
          </a:p>
          <a:p>
            <a:pPr marL="1543050" lvl="1" indent="-501650">
              <a:buNone/>
            </a:pPr>
            <a:r>
              <a:rPr lang="en-US" sz="1900" b="1" dirty="0"/>
              <a:t>	Participants experienced physical, emotional, or social abuse in daily life.</a:t>
            </a:r>
          </a:p>
          <a:p>
            <a:pPr marL="2171700" lvl="1" indent="-622300">
              <a:buBlip>
                <a:blip r:embed="rId4"/>
              </a:buBlip>
            </a:pPr>
            <a:r>
              <a:rPr lang="en-US" b="1" dirty="0">
                <a:solidFill>
                  <a:srgbClr val="FF6600"/>
                </a:solidFill>
              </a:rPr>
              <a:t>Forced migration </a:t>
            </a:r>
          </a:p>
          <a:p>
            <a:pPr marL="2171700" lvl="1" indent="-622300">
              <a:buNone/>
            </a:pPr>
            <a:r>
              <a:rPr lang="en-US" sz="1900" b="1" dirty="0"/>
              <a:t>	Many had to leave their hometowns and move to cities like Lahore.</a:t>
            </a:r>
          </a:p>
          <a:p>
            <a:pPr marL="2628900" lvl="1" indent="-457200">
              <a:buBlip>
                <a:blip r:embed="rId4"/>
              </a:buBlip>
            </a:pPr>
            <a:r>
              <a:rPr lang="en-US" b="1" dirty="0">
                <a:solidFill>
                  <a:srgbClr val="002060"/>
                </a:solidFill>
              </a:rPr>
              <a:t>Survival struggle </a:t>
            </a:r>
          </a:p>
          <a:p>
            <a:pPr marL="2628900" lvl="1" indent="-457200">
              <a:buNone/>
            </a:pPr>
            <a:r>
              <a:rPr lang="en-US" dirty="0"/>
              <a:t>	</a:t>
            </a:r>
            <a:r>
              <a:rPr lang="en-US" sz="1800" b="1" dirty="0"/>
              <a:t>Daily life is shaped by constant financial and social challenges.</a:t>
            </a:r>
          </a:p>
          <a:p>
            <a:pPr lvl="0">
              <a:buFont typeface="Wingdings" pitchFamily="2" charset="2"/>
              <a:buChar char="q"/>
            </a:pPr>
            <a:r>
              <a:rPr lang="en-US" b="1" i="1" dirty="0"/>
              <a:t> Informal work:</a:t>
            </a:r>
          </a:p>
          <a:p>
            <a:pPr marL="1022350" lvl="1" indent="-501650">
              <a:buBlip>
                <a:blip r:embed="rId5"/>
              </a:buBlip>
            </a:pPr>
            <a:r>
              <a:rPr lang="en-US" b="1" dirty="0">
                <a:solidFill>
                  <a:srgbClr val="193F25"/>
                </a:solidFill>
              </a:rPr>
              <a:t> Begging</a:t>
            </a:r>
          </a:p>
          <a:p>
            <a:pPr marL="1022350" lvl="1" indent="-501650">
              <a:buNone/>
            </a:pPr>
            <a:r>
              <a:rPr lang="en-US" sz="1900" b="1" dirty="0"/>
              <a:t>	Some rely on begging as a primary source of income.</a:t>
            </a:r>
          </a:p>
          <a:p>
            <a:pPr marL="1600200" lvl="1" indent="-457200">
              <a:buBlip>
                <a:blip r:embed="rId5"/>
              </a:buBlip>
            </a:pPr>
            <a:r>
              <a:rPr lang="en-US" b="1" dirty="0">
                <a:solidFill>
                  <a:srgbClr val="0000FF"/>
                </a:solidFill>
              </a:rPr>
              <a:t>Dancing</a:t>
            </a:r>
          </a:p>
          <a:p>
            <a:pPr marL="1022350" lvl="1" indent="-501650">
              <a:buNone/>
            </a:pPr>
            <a:r>
              <a:rPr lang="en-US" sz="1900" b="1" dirty="0"/>
              <a:t>			Traditional dancing is used as a cultural and economic activity.</a:t>
            </a:r>
          </a:p>
          <a:p>
            <a:pPr marL="2571750" lvl="1" indent="-501650">
              <a:buBlip>
                <a:blip r:embed="rId5"/>
              </a:buBlip>
            </a:pPr>
            <a:r>
              <a:rPr lang="en-US" b="1" dirty="0">
                <a:solidFill>
                  <a:srgbClr val="FF0000"/>
                </a:solidFill>
              </a:rPr>
              <a:t>Sex work</a:t>
            </a:r>
          </a:p>
          <a:p>
            <a:pPr marL="1022350" lvl="1" indent="-501650">
              <a:buNone/>
            </a:pPr>
            <a:r>
              <a:rPr lang="en-US" sz="1900" b="1" dirty="0"/>
              <a:t>					Limited opportunities push some towards sex work for survival.</a:t>
            </a:r>
          </a:p>
          <a:p>
            <a:pPr lvl="1">
              <a:buNone/>
            </a:pPr>
            <a:endParaRPr lang="en-US" dirty="0"/>
          </a:p>
          <a:p>
            <a:pPr lvl="1">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id="{57765350-AD40-ADAD-0CC3-E939965F64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14783"/>
            <a:ext cx="406400" cy="406400"/>
          </a:xfrm>
          <a:prstGeom prst="rect">
            <a:avLst/>
          </a:prstGeom>
        </p:spPr>
      </p:pic>
    </p:spTree>
  </p:cSld>
  <p:clrMapOvr>
    <a:masterClrMapping/>
  </p:clrMapOvr>
  <p:transition spd="slow" advTm="75533">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1377</TotalTime>
  <Words>1267</Words>
  <Application>Microsoft Office PowerPoint</Application>
  <PresentationFormat>On-screen Show (4:3)</PresentationFormat>
  <Paragraphs>181</Paragraphs>
  <Slides>20</Slides>
  <Notes>3</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vt:lpstr>
      <vt:lpstr>Office Theme</vt:lpstr>
      <vt:lpstr>PowerPoint Presentation</vt:lpstr>
      <vt:lpstr>PowerPoint Presentation</vt:lpstr>
      <vt:lpstr>Introduction </vt:lpstr>
      <vt:lpstr>Background of the Study</vt:lpstr>
      <vt:lpstr>Problem Statement </vt:lpstr>
      <vt:lpstr>Research Questions &amp; Objectives</vt:lpstr>
      <vt:lpstr> Literature Review </vt:lpstr>
      <vt:lpstr>Methodology </vt:lpstr>
      <vt:lpstr> Voices from the Margins </vt:lpstr>
      <vt:lpstr>Stories of Survival &amp; Resilience</vt:lpstr>
      <vt:lpstr>Summary of Key Themes</vt:lpstr>
      <vt:lpstr>PowerPoint Presentation</vt:lpstr>
      <vt:lpstr>PowerPoint Presentation</vt:lpstr>
      <vt:lpstr>PowerPoint Presentation</vt:lpstr>
      <vt:lpstr>Discussion:  A Cycle of Exclusion, Not Isolated Problems</vt:lpstr>
      <vt:lpstr>PowerPoint Presentation</vt:lpstr>
      <vt:lpstr>Key Findings</vt:lpstr>
      <vt:lpstr>Conclusion</vt:lpstr>
      <vt:lpstr> Proposed Future Collaborative Research Projects </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UMER</dc:creator>
  <dc:description>generated using python-pptx</dc:description>
  <cp:lastModifiedBy>Myron Yovannidis</cp:lastModifiedBy>
  <cp:revision>159</cp:revision>
  <dcterms:created xsi:type="dcterms:W3CDTF">2013-01-27T09:14:16Z</dcterms:created>
  <dcterms:modified xsi:type="dcterms:W3CDTF">2026-05-14T13:50:07Z</dcterms:modified>
</cp:coreProperties>
</file>